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5608"/>
    <p:restoredTop sz="94565"/>
  </p:normalViewPr>
  <p:slideViewPr>
    <p:cSldViewPr snapToGrid="0" snapToObjects="1">
      <p:cViewPr varScale="1">
        <p:scale>
          <a:sx n="89" d="100"/>
          <a:sy n="89"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D0695-E208-FC4C-B5D5-45C1EFA019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E2433B-9921-2941-99FE-F0886CF34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393BE9-B677-C045-B7A2-A0BB3682F66F}"/>
              </a:ext>
            </a:extLst>
          </p:cNvPr>
          <p:cNvSpPr>
            <a:spLocks noGrp="1"/>
          </p:cNvSpPr>
          <p:nvPr>
            <p:ph type="dt" sz="half" idx="10"/>
          </p:nvPr>
        </p:nvSpPr>
        <p:spPr/>
        <p:txBody>
          <a:bodyPr/>
          <a:lstStyle/>
          <a:p>
            <a:fld id="{D980250F-0907-6B46-96AF-1A894BA507D1}" type="datetimeFigureOut">
              <a:rPr lang="en-US" smtClean="0"/>
              <a:t>9/22/20</a:t>
            </a:fld>
            <a:endParaRPr lang="en-US"/>
          </a:p>
        </p:txBody>
      </p:sp>
      <p:sp>
        <p:nvSpPr>
          <p:cNvPr id="5" name="Footer Placeholder 4">
            <a:extLst>
              <a:ext uri="{FF2B5EF4-FFF2-40B4-BE49-F238E27FC236}">
                <a16:creationId xmlns:a16="http://schemas.microsoft.com/office/drawing/2014/main" id="{50B739EC-5CE0-0C4B-99F6-3062EEE7C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D5B4F-47C1-D34D-9E80-9A501227C4EC}"/>
              </a:ext>
            </a:extLst>
          </p:cNvPr>
          <p:cNvSpPr>
            <a:spLocks noGrp="1"/>
          </p:cNvSpPr>
          <p:nvPr>
            <p:ph type="sldNum" sz="quarter" idx="12"/>
          </p:nvPr>
        </p:nvSpPr>
        <p:spPr/>
        <p:txBody>
          <a:bodyPr/>
          <a:lstStyle/>
          <a:p>
            <a:fld id="{99570343-6774-A64D-978F-6D8E83F52E7F}" type="slidenum">
              <a:rPr lang="en-US" smtClean="0"/>
              <a:t>‹#›</a:t>
            </a:fld>
            <a:endParaRPr lang="en-US"/>
          </a:p>
        </p:txBody>
      </p:sp>
    </p:spTree>
    <p:extLst>
      <p:ext uri="{BB962C8B-B14F-4D97-AF65-F5344CB8AC3E}">
        <p14:creationId xmlns:p14="http://schemas.microsoft.com/office/powerpoint/2010/main" val="2944206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AB80C-FDC8-B546-97E3-18E6F1503D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3E88AC-3333-B44F-9B3F-424EAE274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E30C7-6992-3A4C-A6F7-B867D9AF1596}"/>
              </a:ext>
            </a:extLst>
          </p:cNvPr>
          <p:cNvSpPr>
            <a:spLocks noGrp="1"/>
          </p:cNvSpPr>
          <p:nvPr>
            <p:ph type="dt" sz="half" idx="10"/>
          </p:nvPr>
        </p:nvSpPr>
        <p:spPr/>
        <p:txBody>
          <a:bodyPr/>
          <a:lstStyle/>
          <a:p>
            <a:fld id="{D980250F-0907-6B46-96AF-1A894BA507D1}" type="datetimeFigureOut">
              <a:rPr lang="en-US" smtClean="0"/>
              <a:t>9/22/20</a:t>
            </a:fld>
            <a:endParaRPr lang="en-US"/>
          </a:p>
        </p:txBody>
      </p:sp>
      <p:sp>
        <p:nvSpPr>
          <p:cNvPr id="5" name="Footer Placeholder 4">
            <a:extLst>
              <a:ext uri="{FF2B5EF4-FFF2-40B4-BE49-F238E27FC236}">
                <a16:creationId xmlns:a16="http://schemas.microsoft.com/office/drawing/2014/main" id="{A2FF29AB-E927-8845-9DFD-88055AF16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20BBB-C568-9B4F-8829-AB63ADB2F952}"/>
              </a:ext>
            </a:extLst>
          </p:cNvPr>
          <p:cNvSpPr>
            <a:spLocks noGrp="1"/>
          </p:cNvSpPr>
          <p:nvPr>
            <p:ph type="sldNum" sz="quarter" idx="12"/>
          </p:nvPr>
        </p:nvSpPr>
        <p:spPr/>
        <p:txBody>
          <a:bodyPr/>
          <a:lstStyle/>
          <a:p>
            <a:fld id="{99570343-6774-A64D-978F-6D8E83F52E7F}" type="slidenum">
              <a:rPr lang="en-US" smtClean="0"/>
              <a:t>‹#›</a:t>
            </a:fld>
            <a:endParaRPr lang="en-US"/>
          </a:p>
        </p:txBody>
      </p:sp>
    </p:spTree>
    <p:extLst>
      <p:ext uri="{BB962C8B-B14F-4D97-AF65-F5344CB8AC3E}">
        <p14:creationId xmlns:p14="http://schemas.microsoft.com/office/powerpoint/2010/main" val="2873198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79F44C-3CDA-F74E-A7B2-1B7491B63C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F4A333-4984-1541-B3B0-EB81B1879F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909FE5-A2F5-3E4C-9482-576A837FD5D7}"/>
              </a:ext>
            </a:extLst>
          </p:cNvPr>
          <p:cNvSpPr>
            <a:spLocks noGrp="1"/>
          </p:cNvSpPr>
          <p:nvPr>
            <p:ph type="dt" sz="half" idx="10"/>
          </p:nvPr>
        </p:nvSpPr>
        <p:spPr/>
        <p:txBody>
          <a:bodyPr/>
          <a:lstStyle/>
          <a:p>
            <a:fld id="{D980250F-0907-6B46-96AF-1A894BA507D1}" type="datetimeFigureOut">
              <a:rPr lang="en-US" smtClean="0"/>
              <a:t>9/22/20</a:t>
            </a:fld>
            <a:endParaRPr lang="en-US"/>
          </a:p>
        </p:txBody>
      </p:sp>
      <p:sp>
        <p:nvSpPr>
          <p:cNvPr id="5" name="Footer Placeholder 4">
            <a:extLst>
              <a:ext uri="{FF2B5EF4-FFF2-40B4-BE49-F238E27FC236}">
                <a16:creationId xmlns:a16="http://schemas.microsoft.com/office/drawing/2014/main" id="{9C6406BD-E75D-0F46-B8C2-FE98A66EB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6345F-D026-CD43-B8ED-AB8881AAA72A}"/>
              </a:ext>
            </a:extLst>
          </p:cNvPr>
          <p:cNvSpPr>
            <a:spLocks noGrp="1"/>
          </p:cNvSpPr>
          <p:nvPr>
            <p:ph type="sldNum" sz="quarter" idx="12"/>
          </p:nvPr>
        </p:nvSpPr>
        <p:spPr/>
        <p:txBody>
          <a:bodyPr/>
          <a:lstStyle/>
          <a:p>
            <a:fld id="{99570343-6774-A64D-978F-6D8E83F52E7F}" type="slidenum">
              <a:rPr lang="en-US" smtClean="0"/>
              <a:t>‹#›</a:t>
            </a:fld>
            <a:endParaRPr lang="en-US"/>
          </a:p>
        </p:txBody>
      </p:sp>
    </p:spTree>
    <p:extLst>
      <p:ext uri="{BB962C8B-B14F-4D97-AF65-F5344CB8AC3E}">
        <p14:creationId xmlns:p14="http://schemas.microsoft.com/office/powerpoint/2010/main" val="4216323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F6-F547-A94A-88D9-83CA4088A1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4F96B8-642D-BC42-A5EB-642C7A919B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0368E-F532-8245-9FBC-E7818DA09AC1}"/>
              </a:ext>
            </a:extLst>
          </p:cNvPr>
          <p:cNvSpPr>
            <a:spLocks noGrp="1"/>
          </p:cNvSpPr>
          <p:nvPr>
            <p:ph type="dt" sz="half" idx="10"/>
          </p:nvPr>
        </p:nvSpPr>
        <p:spPr/>
        <p:txBody>
          <a:bodyPr/>
          <a:lstStyle/>
          <a:p>
            <a:fld id="{D980250F-0907-6B46-96AF-1A894BA507D1}" type="datetimeFigureOut">
              <a:rPr lang="en-US" smtClean="0"/>
              <a:t>9/22/20</a:t>
            </a:fld>
            <a:endParaRPr lang="en-US"/>
          </a:p>
        </p:txBody>
      </p:sp>
      <p:sp>
        <p:nvSpPr>
          <p:cNvPr id="5" name="Footer Placeholder 4">
            <a:extLst>
              <a:ext uri="{FF2B5EF4-FFF2-40B4-BE49-F238E27FC236}">
                <a16:creationId xmlns:a16="http://schemas.microsoft.com/office/drawing/2014/main" id="{5F0F20AC-AA8E-D448-B518-31F04876B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117A9A-8026-884F-B26B-B5BBAD720156}"/>
              </a:ext>
            </a:extLst>
          </p:cNvPr>
          <p:cNvSpPr>
            <a:spLocks noGrp="1"/>
          </p:cNvSpPr>
          <p:nvPr>
            <p:ph type="sldNum" sz="quarter" idx="12"/>
          </p:nvPr>
        </p:nvSpPr>
        <p:spPr/>
        <p:txBody>
          <a:bodyPr/>
          <a:lstStyle/>
          <a:p>
            <a:fld id="{99570343-6774-A64D-978F-6D8E83F52E7F}" type="slidenum">
              <a:rPr lang="en-US" smtClean="0"/>
              <a:t>‹#›</a:t>
            </a:fld>
            <a:endParaRPr lang="en-US"/>
          </a:p>
        </p:txBody>
      </p:sp>
    </p:spTree>
    <p:extLst>
      <p:ext uri="{BB962C8B-B14F-4D97-AF65-F5344CB8AC3E}">
        <p14:creationId xmlns:p14="http://schemas.microsoft.com/office/powerpoint/2010/main" val="1903825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B8B7-6667-2347-9E0D-C0239CEF6D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751E03-3B68-1049-A336-113FD0260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54EEFB-C70C-D245-A93F-5A5711A5A915}"/>
              </a:ext>
            </a:extLst>
          </p:cNvPr>
          <p:cNvSpPr>
            <a:spLocks noGrp="1"/>
          </p:cNvSpPr>
          <p:nvPr>
            <p:ph type="dt" sz="half" idx="10"/>
          </p:nvPr>
        </p:nvSpPr>
        <p:spPr/>
        <p:txBody>
          <a:bodyPr/>
          <a:lstStyle/>
          <a:p>
            <a:fld id="{D980250F-0907-6B46-96AF-1A894BA507D1}" type="datetimeFigureOut">
              <a:rPr lang="en-US" smtClean="0"/>
              <a:t>9/22/20</a:t>
            </a:fld>
            <a:endParaRPr lang="en-US"/>
          </a:p>
        </p:txBody>
      </p:sp>
      <p:sp>
        <p:nvSpPr>
          <p:cNvPr id="5" name="Footer Placeholder 4">
            <a:extLst>
              <a:ext uri="{FF2B5EF4-FFF2-40B4-BE49-F238E27FC236}">
                <a16:creationId xmlns:a16="http://schemas.microsoft.com/office/drawing/2014/main" id="{2731FE9E-FE60-FE48-BD14-95AED6E9B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B169F-B5CD-F846-8926-D388E76951C4}"/>
              </a:ext>
            </a:extLst>
          </p:cNvPr>
          <p:cNvSpPr>
            <a:spLocks noGrp="1"/>
          </p:cNvSpPr>
          <p:nvPr>
            <p:ph type="sldNum" sz="quarter" idx="12"/>
          </p:nvPr>
        </p:nvSpPr>
        <p:spPr/>
        <p:txBody>
          <a:bodyPr/>
          <a:lstStyle/>
          <a:p>
            <a:fld id="{99570343-6774-A64D-978F-6D8E83F52E7F}" type="slidenum">
              <a:rPr lang="en-US" smtClean="0"/>
              <a:t>‹#›</a:t>
            </a:fld>
            <a:endParaRPr lang="en-US"/>
          </a:p>
        </p:txBody>
      </p:sp>
    </p:spTree>
    <p:extLst>
      <p:ext uri="{BB962C8B-B14F-4D97-AF65-F5344CB8AC3E}">
        <p14:creationId xmlns:p14="http://schemas.microsoft.com/office/powerpoint/2010/main" val="2239475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329A-91FE-984B-8E3A-1BE5386735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560CE7-C5FB-6244-B1B7-D1DF2C55CA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D2641C-D8C8-5343-B90E-766D4051D1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990941-0020-944A-8CBC-F0F58B2A8A90}"/>
              </a:ext>
            </a:extLst>
          </p:cNvPr>
          <p:cNvSpPr>
            <a:spLocks noGrp="1"/>
          </p:cNvSpPr>
          <p:nvPr>
            <p:ph type="dt" sz="half" idx="10"/>
          </p:nvPr>
        </p:nvSpPr>
        <p:spPr/>
        <p:txBody>
          <a:bodyPr/>
          <a:lstStyle/>
          <a:p>
            <a:fld id="{D980250F-0907-6B46-96AF-1A894BA507D1}" type="datetimeFigureOut">
              <a:rPr lang="en-US" smtClean="0"/>
              <a:t>9/22/20</a:t>
            </a:fld>
            <a:endParaRPr lang="en-US"/>
          </a:p>
        </p:txBody>
      </p:sp>
      <p:sp>
        <p:nvSpPr>
          <p:cNvPr id="6" name="Footer Placeholder 5">
            <a:extLst>
              <a:ext uri="{FF2B5EF4-FFF2-40B4-BE49-F238E27FC236}">
                <a16:creationId xmlns:a16="http://schemas.microsoft.com/office/drawing/2014/main" id="{36997F79-3810-1142-B7CD-B1E0D58183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C3F36A-81B3-9D4F-ACA8-9FDEDF069BE3}"/>
              </a:ext>
            </a:extLst>
          </p:cNvPr>
          <p:cNvSpPr>
            <a:spLocks noGrp="1"/>
          </p:cNvSpPr>
          <p:nvPr>
            <p:ph type="sldNum" sz="quarter" idx="12"/>
          </p:nvPr>
        </p:nvSpPr>
        <p:spPr/>
        <p:txBody>
          <a:bodyPr/>
          <a:lstStyle/>
          <a:p>
            <a:fld id="{99570343-6774-A64D-978F-6D8E83F52E7F}" type="slidenum">
              <a:rPr lang="en-US" smtClean="0"/>
              <a:t>‹#›</a:t>
            </a:fld>
            <a:endParaRPr lang="en-US"/>
          </a:p>
        </p:txBody>
      </p:sp>
    </p:spTree>
    <p:extLst>
      <p:ext uri="{BB962C8B-B14F-4D97-AF65-F5344CB8AC3E}">
        <p14:creationId xmlns:p14="http://schemas.microsoft.com/office/powerpoint/2010/main" val="4002463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9B63E-CFEE-C845-82DC-D13E7E5C2A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CEA5B8-C914-674F-82CE-2EC59F9562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622325-3C8E-CC42-9AF9-FF5B1E97DF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10F315-6C65-A54C-85D1-03DAF5E98C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498142-B4AB-C347-AB81-BDF2C6B76C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7A5153-0381-4B4B-8169-E1312162652F}"/>
              </a:ext>
            </a:extLst>
          </p:cNvPr>
          <p:cNvSpPr>
            <a:spLocks noGrp="1"/>
          </p:cNvSpPr>
          <p:nvPr>
            <p:ph type="dt" sz="half" idx="10"/>
          </p:nvPr>
        </p:nvSpPr>
        <p:spPr/>
        <p:txBody>
          <a:bodyPr/>
          <a:lstStyle/>
          <a:p>
            <a:fld id="{D980250F-0907-6B46-96AF-1A894BA507D1}" type="datetimeFigureOut">
              <a:rPr lang="en-US" smtClean="0"/>
              <a:t>9/22/20</a:t>
            </a:fld>
            <a:endParaRPr lang="en-US"/>
          </a:p>
        </p:txBody>
      </p:sp>
      <p:sp>
        <p:nvSpPr>
          <p:cNvPr id="8" name="Footer Placeholder 7">
            <a:extLst>
              <a:ext uri="{FF2B5EF4-FFF2-40B4-BE49-F238E27FC236}">
                <a16:creationId xmlns:a16="http://schemas.microsoft.com/office/drawing/2014/main" id="{5D356CE3-B47D-AA4F-86A4-81C0396BD9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C4C3BB-C751-2C44-B404-AF8BB4B8CE33}"/>
              </a:ext>
            </a:extLst>
          </p:cNvPr>
          <p:cNvSpPr>
            <a:spLocks noGrp="1"/>
          </p:cNvSpPr>
          <p:nvPr>
            <p:ph type="sldNum" sz="quarter" idx="12"/>
          </p:nvPr>
        </p:nvSpPr>
        <p:spPr/>
        <p:txBody>
          <a:bodyPr/>
          <a:lstStyle/>
          <a:p>
            <a:fld id="{99570343-6774-A64D-978F-6D8E83F52E7F}" type="slidenum">
              <a:rPr lang="en-US" smtClean="0"/>
              <a:t>‹#›</a:t>
            </a:fld>
            <a:endParaRPr lang="en-US"/>
          </a:p>
        </p:txBody>
      </p:sp>
    </p:spTree>
    <p:extLst>
      <p:ext uri="{BB962C8B-B14F-4D97-AF65-F5344CB8AC3E}">
        <p14:creationId xmlns:p14="http://schemas.microsoft.com/office/powerpoint/2010/main" val="383754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E3B0B-9C7C-0D40-8D0A-483C44D5E9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0D7E86-E56D-4D47-AC7B-93FB37DD6C6A}"/>
              </a:ext>
            </a:extLst>
          </p:cNvPr>
          <p:cNvSpPr>
            <a:spLocks noGrp="1"/>
          </p:cNvSpPr>
          <p:nvPr>
            <p:ph type="dt" sz="half" idx="10"/>
          </p:nvPr>
        </p:nvSpPr>
        <p:spPr/>
        <p:txBody>
          <a:bodyPr/>
          <a:lstStyle/>
          <a:p>
            <a:fld id="{D980250F-0907-6B46-96AF-1A894BA507D1}" type="datetimeFigureOut">
              <a:rPr lang="en-US" smtClean="0"/>
              <a:t>9/22/20</a:t>
            </a:fld>
            <a:endParaRPr lang="en-US"/>
          </a:p>
        </p:txBody>
      </p:sp>
      <p:sp>
        <p:nvSpPr>
          <p:cNvPr id="4" name="Footer Placeholder 3">
            <a:extLst>
              <a:ext uri="{FF2B5EF4-FFF2-40B4-BE49-F238E27FC236}">
                <a16:creationId xmlns:a16="http://schemas.microsoft.com/office/drawing/2014/main" id="{B447DF92-EBB8-3348-BD54-59F856CE06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1CC851-DD46-8348-B6A9-5F3E51DDAA70}"/>
              </a:ext>
            </a:extLst>
          </p:cNvPr>
          <p:cNvSpPr>
            <a:spLocks noGrp="1"/>
          </p:cNvSpPr>
          <p:nvPr>
            <p:ph type="sldNum" sz="quarter" idx="12"/>
          </p:nvPr>
        </p:nvSpPr>
        <p:spPr/>
        <p:txBody>
          <a:bodyPr/>
          <a:lstStyle/>
          <a:p>
            <a:fld id="{99570343-6774-A64D-978F-6D8E83F52E7F}" type="slidenum">
              <a:rPr lang="en-US" smtClean="0"/>
              <a:t>‹#›</a:t>
            </a:fld>
            <a:endParaRPr lang="en-US"/>
          </a:p>
        </p:txBody>
      </p:sp>
    </p:spTree>
    <p:extLst>
      <p:ext uri="{BB962C8B-B14F-4D97-AF65-F5344CB8AC3E}">
        <p14:creationId xmlns:p14="http://schemas.microsoft.com/office/powerpoint/2010/main" val="3135966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471EE8-A4DC-BF4D-AC5A-0C44B09B4FD2}"/>
              </a:ext>
            </a:extLst>
          </p:cNvPr>
          <p:cNvSpPr>
            <a:spLocks noGrp="1"/>
          </p:cNvSpPr>
          <p:nvPr>
            <p:ph type="dt" sz="half" idx="10"/>
          </p:nvPr>
        </p:nvSpPr>
        <p:spPr/>
        <p:txBody>
          <a:bodyPr/>
          <a:lstStyle/>
          <a:p>
            <a:fld id="{D980250F-0907-6B46-96AF-1A894BA507D1}" type="datetimeFigureOut">
              <a:rPr lang="en-US" smtClean="0"/>
              <a:t>9/22/20</a:t>
            </a:fld>
            <a:endParaRPr lang="en-US"/>
          </a:p>
        </p:txBody>
      </p:sp>
      <p:sp>
        <p:nvSpPr>
          <p:cNvPr id="3" name="Footer Placeholder 2">
            <a:extLst>
              <a:ext uri="{FF2B5EF4-FFF2-40B4-BE49-F238E27FC236}">
                <a16:creationId xmlns:a16="http://schemas.microsoft.com/office/drawing/2014/main" id="{1AB6B838-E251-0C42-8D22-01E3F0CB8F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406219-F176-C542-8631-2F555DE64583}"/>
              </a:ext>
            </a:extLst>
          </p:cNvPr>
          <p:cNvSpPr>
            <a:spLocks noGrp="1"/>
          </p:cNvSpPr>
          <p:nvPr>
            <p:ph type="sldNum" sz="quarter" idx="12"/>
          </p:nvPr>
        </p:nvSpPr>
        <p:spPr/>
        <p:txBody>
          <a:bodyPr/>
          <a:lstStyle/>
          <a:p>
            <a:fld id="{99570343-6774-A64D-978F-6D8E83F52E7F}" type="slidenum">
              <a:rPr lang="en-US" smtClean="0"/>
              <a:t>‹#›</a:t>
            </a:fld>
            <a:endParaRPr lang="en-US"/>
          </a:p>
        </p:txBody>
      </p:sp>
    </p:spTree>
    <p:extLst>
      <p:ext uri="{BB962C8B-B14F-4D97-AF65-F5344CB8AC3E}">
        <p14:creationId xmlns:p14="http://schemas.microsoft.com/office/powerpoint/2010/main" val="3519846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91C1C-2764-8647-9B44-595D1A66C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F7A68A-3180-9341-873C-3127094A8D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B830C-9F7D-814D-A4B8-685655A3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5FDAD5-59BC-C447-BCF1-CE47A6949C09}"/>
              </a:ext>
            </a:extLst>
          </p:cNvPr>
          <p:cNvSpPr>
            <a:spLocks noGrp="1"/>
          </p:cNvSpPr>
          <p:nvPr>
            <p:ph type="dt" sz="half" idx="10"/>
          </p:nvPr>
        </p:nvSpPr>
        <p:spPr/>
        <p:txBody>
          <a:bodyPr/>
          <a:lstStyle/>
          <a:p>
            <a:fld id="{D980250F-0907-6B46-96AF-1A894BA507D1}" type="datetimeFigureOut">
              <a:rPr lang="en-US" smtClean="0"/>
              <a:t>9/22/20</a:t>
            </a:fld>
            <a:endParaRPr lang="en-US"/>
          </a:p>
        </p:txBody>
      </p:sp>
      <p:sp>
        <p:nvSpPr>
          <p:cNvPr id="6" name="Footer Placeholder 5">
            <a:extLst>
              <a:ext uri="{FF2B5EF4-FFF2-40B4-BE49-F238E27FC236}">
                <a16:creationId xmlns:a16="http://schemas.microsoft.com/office/drawing/2014/main" id="{F2E1CC1E-0596-0F45-B4DB-ED284EA6C0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40EF1-2D29-424A-8040-1F91F53E0E0E}"/>
              </a:ext>
            </a:extLst>
          </p:cNvPr>
          <p:cNvSpPr>
            <a:spLocks noGrp="1"/>
          </p:cNvSpPr>
          <p:nvPr>
            <p:ph type="sldNum" sz="quarter" idx="12"/>
          </p:nvPr>
        </p:nvSpPr>
        <p:spPr/>
        <p:txBody>
          <a:bodyPr/>
          <a:lstStyle/>
          <a:p>
            <a:fld id="{99570343-6774-A64D-978F-6D8E83F52E7F}" type="slidenum">
              <a:rPr lang="en-US" smtClean="0"/>
              <a:t>‹#›</a:t>
            </a:fld>
            <a:endParaRPr lang="en-US"/>
          </a:p>
        </p:txBody>
      </p:sp>
    </p:spTree>
    <p:extLst>
      <p:ext uri="{BB962C8B-B14F-4D97-AF65-F5344CB8AC3E}">
        <p14:creationId xmlns:p14="http://schemas.microsoft.com/office/powerpoint/2010/main" val="2684136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B398E-EA49-844C-A8C3-2AD457BCBB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AF2DE2-AC7D-3940-9450-283DF673E9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8505A6-D4F9-E546-B222-4549219FD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54DAEB-9444-E845-A780-4F02ACED91F3}"/>
              </a:ext>
            </a:extLst>
          </p:cNvPr>
          <p:cNvSpPr>
            <a:spLocks noGrp="1"/>
          </p:cNvSpPr>
          <p:nvPr>
            <p:ph type="dt" sz="half" idx="10"/>
          </p:nvPr>
        </p:nvSpPr>
        <p:spPr/>
        <p:txBody>
          <a:bodyPr/>
          <a:lstStyle/>
          <a:p>
            <a:fld id="{D980250F-0907-6B46-96AF-1A894BA507D1}" type="datetimeFigureOut">
              <a:rPr lang="en-US" smtClean="0"/>
              <a:t>9/22/20</a:t>
            </a:fld>
            <a:endParaRPr lang="en-US"/>
          </a:p>
        </p:txBody>
      </p:sp>
      <p:sp>
        <p:nvSpPr>
          <p:cNvPr id="6" name="Footer Placeholder 5">
            <a:extLst>
              <a:ext uri="{FF2B5EF4-FFF2-40B4-BE49-F238E27FC236}">
                <a16:creationId xmlns:a16="http://schemas.microsoft.com/office/drawing/2014/main" id="{920F04EE-42F0-7740-9345-50A4449424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40DB7-62B0-084C-9717-F128CE3BB597}"/>
              </a:ext>
            </a:extLst>
          </p:cNvPr>
          <p:cNvSpPr>
            <a:spLocks noGrp="1"/>
          </p:cNvSpPr>
          <p:nvPr>
            <p:ph type="sldNum" sz="quarter" idx="12"/>
          </p:nvPr>
        </p:nvSpPr>
        <p:spPr/>
        <p:txBody>
          <a:bodyPr/>
          <a:lstStyle/>
          <a:p>
            <a:fld id="{99570343-6774-A64D-978F-6D8E83F52E7F}" type="slidenum">
              <a:rPr lang="en-US" smtClean="0"/>
              <a:t>‹#›</a:t>
            </a:fld>
            <a:endParaRPr lang="en-US"/>
          </a:p>
        </p:txBody>
      </p:sp>
    </p:spTree>
    <p:extLst>
      <p:ext uri="{BB962C8B-B14F-4D97-AF65-F5344CB8AC3E}">
        <p14:creationId xmlns:p14="http://schemas.microsoft.com/office/powerpoint/2010/main" val="225647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A5EA04-C38D-CE42-B9C3-FB4DCE81E7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EAD934-CEF8-E048-A2D7-935CAF7BFD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456BF5-A642-B146-85DD-6A1C41B6AB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80250F-0907-6B46-96AF-1A894BA507D1}" type="datetimeFigureOut">
              <a:rPr lang="en-US" smtClean="0"/>
              <a:t>9/22/20</a:t>
            </a:fld>
            <a:endParaRPr lang="en-US"/>
          </a:p>
        </p:txBody>
      </p:sp>
      <p:sp>
        <p:nvSpPr>
          <p:cNvPr id="5" name="Footer Placeholder 4">
            <a:extLst>
              <a:ext uri="{FF2B5EF4-FFF2-40B4-BE49-F238E27FC236}">
                <a16:creationId xmlns:a16="http://schemas.microsoft.com/office/drawing/2014/main" id="{5BA6926E-B4E4-1C47-A2A0-90A9DF99A5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40823E-8988-A74D-B91E-C6EDB0EDB4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570343-6774-A64D-978F-6D8E83F52E7F}" type="slidenum">
              <a:rPr lang="en-US" smtClean="0"/>
              <a:t>‹#›</a:t>
            </a:fld>
            <a:endParaRPr lang="en-US"/>
          </a:p>
        </p:txBody>
      </p:sp>
    </p:spTree>
    <p:extLst>
      <p:ext uri="{BB962C8B-B14F-4D97-AF65-F5344CB8AC3E}">
        <p14:creationId xmlns:p14="http://schemas.microsoft.com/office/powerpoint/2010/main" val="3508770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A46A-1368-704C-B760-2B40AAF4CD61}"/>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XRD matching validation</a:t>
            </a:r>
          </a:p>
        </p:txBody>
      </p:sp>
      <p:sp>
        <p:nvSpPr>
          <p:cNvPr id="3" name="Subtitle 2">
            <a:extLst>
              <a:ext uri="{FF2B5EF4-FFF2-40B4-BE49-F238E27FC236}">
                <a16:creationId xmlns:a16="http://schemas.microsoft.com/office/drawing/2014/main" id="{CDC0612F-2B31-FE40-80E3-BF180D04BA8C}"/>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Ryther Anderson</a:t>
            </a:r>
          </a:p>
        </p:txBody>
      </p:sp>
      <p:sp>
        <p:nvSpPr>
          <p:cNvPr id="4" name="Date Placeholder 3">
            <a:extLst>
              <a:ext uri="{FF2B5EF4-FFF2-40B4-BE49-F238E27FC236}">
                <a16:creationId xmlns:a16="http://schemas.microsoft.com/office/drawing/2014/main" id="{986F859A-C7B8-D64D-9CDC-D0B822471798}"/>
              </a:ext>
            </a:extLst>
          </p:cNvPr>
          <p:cNvSpPr>
            <a:spLocks noGrp="1"/>
          </p:cNvSpPr>
          <p:nvPr>
            <p:ph type="dt" sz="half" idx="10"/>
          </p:nvPr>
        </p:nvSpPr>
        <p:spPr/>
        <p:txBody>
          <a:bodyPr/>
          <a:lstStyle/>
          <a:p>
            <a:r>
              <a:rPr lang="en-US" dirty="0"/>
              <a:t>Last updated on </a:t>
            </a:r>
            <a:fld id="{46DFFD98-B827-FA4F-A5B8-C5B865351864}" type="datetime1">
              <a:rPr lang="en-US" smtClean="0"/>
              <a:t>9/22/20</a:t>
            </a:fld>
            <a:endParaRPr lang="en-US" dirty="0"/>
          </a:p>
        </p:txBody>
      </p:sp>
      <p:sp>
        <p:nvSpPr>
          <p:cNvPr id="5" name="Slide Number Placeholder 4">
            <a:extLst>
              <a:ext uri="{FF2B5EF4-FFF2-40B4-BE49-F238E27FC236}">
                <a16:creationId xmlns:a16="http://schemas.microsoft.com/office/drawing/2014/main" id="{20AF6B56-7A0F-BA4C-8460-F747455E5325}"/>
              </a:ext>
            </a:extLst>
          </p:cNvPr>
          <p:cNvSpPr>
            <a:spLocks noGrp="1"/>
          </p:cNvSpPr>
          <p:nvPr>
            <p:ph type="sldNum" sz="quarter" idx="12"/>
          </p:nvPr>
        </p:nvSpPr>
        <p:spPr/>
        <p:txBody>
          <a:bodyPr/>
          <a:lstStyle/>
          <a:p>
            <a:fld id="{3726EC0A-CF79-DC4E-9ADE-5C6BB3F983E6}" type="slidenum">
              <a:rPr lang="en-US" smtClean="0"/>
              <a:t>1</a:t>
            </a:fld>
            <a:endParaRPr lang="en-US"/>
          </a:p>
        </p:txBody>
      </p:sp>
    </p:spTree>
    <p:extLst>
      <p:ext uri="{BB962C8B-B14F-4D97-AF65-F5344CB8AC3E}">
        <p14:creationId xmlns:p14="http://schemas.microsoft.com/office/powerpoint/2010/main" val="580109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72EF-D1F0-CB46-A556-44C6EFB05289}"/>
              </a:ext>
            </a:extLst>
          </p:cNvPr>
          <p:cNvSpPr>
            <a:spLocks noGrp="1"/>
          </p:cNvSpPr>
          <p:nvPr>
            <p:ph type="title"/>
          </p:nvPr>
        </p:nvSpPr>
        <p:spPr>
          <a:xfrm>
            <a:off x="0" y="1"/>
            <a:ext cx="10515600" cy="934400"/>
          </a:xfrm>
        </p:spPr>
        <p:txBody>
          <a:bodyPr/>
          <a:lstStyle/>
          <a:p>
            <a:r>
              <a:rPr lang="en-US" dirty="0">
                <a:latin typeface="Arial" panose="020B0604020202020204" pitchFamily="34" charset="0"/>
                <a:cs typeface="Arial" panose="020B0604020202020204" pitchFamily="34" charset="0"/>
              </a:rPr>
              <a:t>Testing procedure</a:t>
            </a:r>
          </a:p>
        </p:txBody>
      </p:sp>
      <p:sp>
        <p:nvSpPr>
          <p:cNvPr id="3" name="Date Placeholder 2">
            <a:extLst>
              <a:ext uri="{FF2B5EF4-FFF2-40B4-BE49-F238E27FC236}">
                <a16:creationId xmlns:a16="http://schemas.microsoft.com/office/drawing/2014/main" id="{F2A8CB9D-A96E-E748-826A-0B1FEDD9BEDC}"/>
              </a:ext>
            </a:extLst>
          </p:cNvPr>
          <p:cNvSpPr>
            <a:spLocks noGrp="1"/>
          </p:cNvSpPr>
          <p:nvPr>
            <p:ph type="dt" sz="half" idx="10"/>
          </p:nvPr>
        </p:nvSpPr>
        <p:spPr/>
        <p:txBody>
          <a:bodyPr/>
          <a:lstStyle/>
          <a:p>
            <a:fld id="{007CCBC5-7A48-4B4B-A793-97AE2C4227C2}" type="datetime1">
              <a:rPr lang="en-US" smtClean="0"/>
              <a:t>9/22/20</a:t>
            </a:fld>
            <a:endParaRPr lang="en-US"/>
          </a:p>
        </p:txBody>
      </p:sp>
      <p:sp>
        <p:nvSpPr>
          <p:cNvPr id="4" name="Slide Number Placeholder 3">
            <a:extLst>
              <a:ext uri="{FF2B5EF4-FFF2-40B4-BE49-F238E27FC236}">
                <a16:creationId xmlns:a16="http://schemas.microsoft.com/office/drawing/2014/main" id="{DD115BF9-0CE8-AF47-B325-9FDC55E29E24}"/>
              </a:ext>
            </a:extLst>
          </p:cNvPr>
          <p:cNvSpPr>
            <a:spLocks noGrp="1"/>
          </p:cNvSpPr>
          <p:nvPr>
            <p:ph type="sldNum" sz="quarter" idx="12"/>
          </p:nvPr>
        </p:nvSpPr>
        <p:spPr/>
        <p:txBody>
          <a:bodyPr/>
          <a:lstStyle/>
          <a:p>
            <a:fld id="{3726EC0A-CF79-DC4E-9ADE-5C6BB3F983E6}" type="slidenum">
              <a:rPr lang="en-US" smtClean="0"/>
              <a:t>2</a:t>
            </a:fld>
            <a:endParaRPr lang="en-US"/>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74C4C511-D6E2-C24B-8A8D-1F12CBAFC110}"/>
                  </a:ext>
                </a:extLst>
              </p:cNvPr>
              <p:cNvSpPr txBox="1">
                <a:spLocks/>
              </p:cNvSpPr>
              <p:nvPr/>
            </p:nvSpPr>
            <p:spPr>
              <a:xfrm>
                <a:off x="0" y="745374"/>
                <a:ext cx="12192000" cy="2889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panose="020B0604020202020204" pitchFamily="34" charset="0"/>
                    <a:cs typeface="Arial" panose="020B0604020202020204" pitchFamily="34" charset="0"/>
                  </a:rPr>
                  <a:t>10 materials were taken from the RASPA database: zeolite FER and MOR, quartz, and MOFs IRMOF-1, MgMOF-74, MIL-88A(open), MOF-70, Ni-DOBDC, UiO-66, and ZIF-8. 10 similarity functions were minimized for each material (for each metric the closer to zero, the more similar the patterns, according to the metric). The name and equation for each metric when comparing patterns </a:t>
                </a:r>
                <a14:m>
                  <m:oMath xmlns:m="http://schemas.openxmlformats.org/officeDocument/2006/math">
                    <m:r>
                      <a:rPr lang="en-US" sz="1400" i="1" dirty="0" smtClean="0">
                        <a:latin typeface="Cambria Math" panose="02040503050406030204" pitchFamily="18" charset="0"/>
                        <a:cs typeface="Arial" panose="020B0604020202020204" pitchFamily="34" charset="0"/>
                      </a:rPr>
                      <m:t>𝑋</m:t>
                    </m:r>
                    <m:r>
                      <a:rPr lang="en-US" sz="1400" b="0" i="1" dirty="0" smtClean="0">
                        <a:latin typeface="Cambria Math" panose="02040503050406030204" pitchFamily="18" charset="0"/>
                        <a:cs typeface="Arial" panose="020B0604020202020204" pitchFamily="34" charset="0"/>
                      </a:rPr>
                      <m:t>(2</m:t>
                    </m:r>
                    <m:r>
                      <a:rPr lang="en-US" sz="1400" b="0" i="1" dirty="0" smtClean="0">
                        <a:latin typeface="Cambria Math" panose="02040503050406030204" pitchFamily="18" charset="0"/>
                        <a:ea typeface="Cambria Math" panose="02040503050406030204" pitchFamily="18" charset="0"/>
                        <a:cs typeface="Arial" panose="020B0604020202020204" pitchFamily="34" charset="0"/>
                      </a:rPr>
                      <m:t>𝜃</m:t>
                    </m:r>
                    <m:r>
                      <a:rPr lang="en-US" sz="1400" b="0" i="1" dirty="0" smtClean="0">
                        <a:latin typeface="Cambria Math" panose="02040503050406030204" pitchFamily="18" charset="0"/>
                        <a:ea typeface="Cambria Math" panose="02040503050406030204" pitchFamily="18" charset="0"/>
                        <a:cs typeface="Arial" panose="020B0604020202020204" pitchFamily="34" charset="0"/>
                      </a:rPr>
                      <m:t>)</m:t>
                    </m:r>
                  </m:oMath>
                </a14:m>
                <a:r>
                  <a:rPr lang="en-US" sz="1400" dirty="0">
                    <a:latin typeface="Arial" panose="020B0604020202020204" pitchFamily="34" charset="0"/>
                    <a:cs typeface="Arial" panose="020B0604020202020204" pitchFamily="34" charset="0"/>
                  </a:rPr>
                  <a:t> and </a:t>
                </a:r>
                <a14:m>
                  <m:oMath xmlns:m="http://schemas.openxmlformats.org/officeDocument/2006/math">
                    <m:r>
                      <m:rPr>
                        <m:sty m:val="p"/>
                      </m:rPr>
                      <a:rPr lang="en-US" sz="1400" dirty="0" smtClean="0">
                        <a:latin typeface="Cambria Math" panose="02040503050406030204" pitchFamily="18" charset="0"/>
                        <a:cs typeface="Arial" panose="020B0604020202020204" pitchFamily="34" charset="0"/>
                      </a:rPr>
                      <m:t>Y</m:t>
                    </m:r>
                    <m:r>
                      <a:rPr lang="en-US" sz="1400" i="1" dirty="0">
                        <a:latin typeface="Cambria Math" panose="02040503050406030204" pitchFamily="18" charset="0"/>
                        <a:cs typeface="Arial" panose="020B0604020202020204" pitchFamily="34" charset="0"/>
                      </a:rPr>
                      <m:t>(2</m:t>
                    </m:r>
                    <m:r>
                      <a:rPr lang="en-US" sz="1400" i="1" dirty="0">
                        <a:latin typeface="Cambria Math" panose="02040503050406030204" pitchFamily="18" charset="0"/>
                        <a:ea typeface="Cambria Math" panose="02040503050406030204" pitchFamily="18" charset="0"/>
                        <a:cs typeface="Arial" panose="020B0604020202020204" pitchFamily="34" charset="0"/>
                      </a:rPr>
                      <m:t>𝜃</m:t>
                    </m:r>
                    <m:r>
                      <a:rPr lang="en-US" sz="1400" i="1" dirty="0">
                        <a:latin typeface="Cambria Math" panose="02040503050406030204" pitchFamily="18" charset="0"/>
                        <a:ea typeface="Cambria Math" panose="02040503050406030204" pitchFamily="18" charset="0"/>
                        <a:cs typeface="Arial" panose="020B0604020202020204" pitchFamily="34" charset="0"/>
                      </a:rPr>
                      <m:t>)</m:t>
                    </m:r>
                  </m:oMath>
                </a14:m>
                <a:r>
                  <a:rPr lang="en-US" sz="1400" dirty="0">
                    <a:latin typeface="Arial" panose="020B0604020202020204" pitchFamily="34" charset="0"/>
                    <a:cs typeface="Arial" panose="020B0604020202020204" pitchFamily="34" charset="0"/>
                  </a:rPr>
                  <a:t> (where the </a:t>
                </a:r>
                <a14:m>
                  <m:oMath xmlns:m="http://schemas.openxmlformats.org/officeDocument/2006/math">
                    <m:r>
                      <a:rPr lang="en-US" sz="1400" i="1" dirty="0">
                        <a:latin typeface="Cambria Math" panose="02040503050406030204" pitchFamily="18" charset="0"/>
                        <a:cs typeface="Arial" panose="020B0604020202020204" pitchFamily="34" charset="0"/>
                      </a:rPr>
                      <m:t>2</m:t>
                    </m:r>
                    <m:r>
                      <a:rPr lang="en-US" sz="1400" i="1" dirty="0">
                        <a:latin typeface="Cambria Math" panose="02040503050406030204" pitchFamily="18" charset="0"/>
                        <a:ea typeface="Cambria Math" panose="02040503050406030204" pitchFamily="18" charset="0"/>
                        <a:cs typeface="Arial" panose="020B0604020202020204" pitchFamily="34" charset="0"/>
                      </a:rPr>
                      <m:t>𝜃</m:t>
                    </m:r>
                  </m:oMath>
                </a14:m>
                <a:r>
                  <a:rPr lang="en-US" sz="1400" dirty="0">
                    <a:latin typeface="Arial" panose="020B0604020202020204" pitchFamily="34" charset="0"/>
                    <a:cs typeface="Arial" panose="020B0604020202020204" pitchFamily="34" charset="0"/>
                  </a:rPr>
                  <a:t> values are the same) are given in the table below. For each material, similarity metric pair the unit cell parameters (a, b, and c) of the material were perturbed (increased or decreased) by a random value by between 4-6% or 8-12%. The matching algorithm was then run using the perturbed material and with error calculated using the similarity metric. Success was measured by how well the final simulated XRD pattern matched the XRD pattern of the unperturbed material and by error in the final, matched lattice parameters (they should return to their unperturbed values).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Differential evolution was used to minimize the relevant error metric with a population size of 20, recombination rate of 0.8, a dithered mutation rate in (0.5,1.0), and a randtobest1bin strategy.</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mc:Choice>
        <mc:Fallback xmlns="">
          <p:sp>
            <p:nvSpPr>
              <p:cNvPr id="5" name="Title 1">
                <a:extLst>
                  <a:ext uri="{FF2B5EF4-FFF2-40B4-BE49-F238E27FC236}">
                    <a16:creationId xmlns:a16="http://schemas.microsoft.com/office/drawing/2014/main" id="{74C4C511-D6E2-C24B-8A8D-1F12CBAFC110}"/>
                  </a:ext>
                </a:extLst>
              </p:cNvPr>
              <p:cNvSpPr txBox="1">
                <a:spLocks noRot="1" noChangeAspect="1" noMove="1" noResize="1" noEditPoints="1" noAdjustHandles="1" noChangeArrowheads="1" noChangeShapeType="1" noTextEdit="1"/>
              </p:cNvSpPr>
              <p:nvPr/>
            </p:nvSpPr>
            <p:spPr>
              <a:xfrm>
                <a:off x="0" y="745374"/>
                <a:ext cx="12192000" cy="2889874"/>
              </a:xfrm>
              <a:prstGeom prst="rect">
                <a:avLst/>
              </a:prstGeom>
              <a:blipFill>
                <a:blip r:embed="rId2"/>
                <a:stretch>
                  <a:fillRect l="-104" r="-4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6" name="Table 6">
                <a:extLst>
                  <a:ext uri="{FF2B5EF4-FFF2-40B4-BE49-F238E27FC236}">
                    <a16:creationId xmlns:a16="http://schemas.microsoft.com/office/drawing/2014/main" id="{A8B7E8BF-0F1B-A94F-BB01-2BC7D63CE73B}"/>
                  </a:ext>
                </a:extLst>
              </p:cNvPr>
              <p:cNvGraphicFramePr>
                <a:graphicFrameLocks noGrp="1"/>
              </p:cNvGraphicFramePr>
              <p:nvPr>
                <p:extLst>
                  <p:ext uri="{D42A27DB-BD31-4B8C-83A1-F6EECF244321}">
                    <p14:modId xmlns:p14="http://schemas.microsoft.com/office/powerpoint/2010/main" val="49702286"/>
                  </p:ext>
                </p:extLst>
              </p:nvPr>
            </p:nvGraphicFramePr>
            <p:xfrm>
              <a:off x="2032000" y="3139467"/>
              <a:ext cx="8128000" cy="34453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77670340"/>
                        </a:ext>
                      </a:extLst>
                    </a:gridCol>
                    <a:gridCol w="4064000">
                      <a:extLst>
                        <a:ext uri="{9D8B030D-6E8A-4147-A177-3AD203B41FA5}">
                          <a16:colId xmlns:a16="http://schemas.microsoft.com/office/drawing/2014/main" val="3493086479"/>
                        </a:ext>
                      </a:extLst>
                    </a:gridCol>
                  </a:tblGrid>
                  <a:tr h="304358">
                    <a:tc>
                      <a:txBody>
                        <a:bodyPr/>
                        <a:lstStyle/>
                        <a:p>
                          <a:pPr algn="ctr"/>
                          <a:r>
                            <a:rPr lang="en-US" sz="1400" dirty="0">
                              <a:solidFill>
                                <a:schemeClr val="tx1"/>
                              </a:solidFill>
                              <a:latin typeface="Arial" panose="020B0604020202020204" pitchFamily="34" charset="0"/>
                              <a:cs typeface="Arial" panose="020B0604020202020204" pitchFamily="34" charset="0"/>
                            </a:rPr>
                            <a:t>Similarity Metric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Equation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8849069"/>
                      </a:ext>
                    </a:extLst>
                  </a:tr>
                  <a:tr h="304358">
                    <a:tc>
                      <a:txBody>
                        <a:bodyPr/>
                        <a:lstStyle/>
                        <a:p>
                          <a:pPr algn="ctr"/>
                          <a:r>
                            <a:rPr lang="en-US" sz="1400" dirty="0">
                              <a:latin typeface="Arial" panose="020B0604020202020204" pitchFamily="34" charset="0"/>
                              <a:cs typeface="Arial" panose="020B0604020202020204" pitchFamily="34" charset="0"/>
                            </a:rPr>
                            <a:t>City block distance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14:m>
                            <m:oMath xmlns:m="http://schemas.openxmlformats.org/officeDocument/2006/math">
                              <m:nary>
                                <m:naryPr>
                                  <m:chr m:val="∑"/>
                                  <m:supHide m:val="on"/>
                                  <m:ctrlPr>
                                    <a:rPr lang="en-US" sz="1400" i="1" smtClean="0">
                                      <a:latin typeface="Cambria Math" panose="02040503050406030204" pitchFamily="18" charset="0"/>
                                    </a:rPr>
                                  </m:ctrlPr>
                                </m:naryPr>
                                <m:sub>
                                  <m:r>
                                    <m:rPr>
                                      <m:brk m:alnAt="7"/>
                                    </m:rPr>
                                    <a:rPr lang="en-US" sz="1400" i="1">
                                      <a:latin typeface="Cambria Math" panose="02040503050406030204" pitchFamily="18" charset="0"/>
                                    </a:rPr>
                                    <m:t> </m:t>
                                  </m:r>
                                </m:sub>
                                <m:sup/>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nary>
                            </m:oMath>
                          </a14:m>
                          <a:r>
                            <a:rPr lang="en-US" sz="1400" dirty="0">
                              <a:latin typeface="Arial" panose="020B0604020202020204" pitchFamily="34" charset="0"/>
                              <a:cs typeface="Arial" panose="020B0604020202020204" pitchFamily="34" charset="0"/>
                            </a:rPr>
                            <a:t> </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66375205"/>
                      </a:ext>
                    </a:extLst>
                  </a:tr>
                  <a:tr h="304358">
                    <a:tc>
                      <a:txBody>
                        <a:bodyPr/>
                        <a:lstStyle/>
                        <a:p>
                          <a:pPr algn="ctr"/>
                          <a:r>
                            <a:rPr lang="en-US" sz="1400" dirty="0">
                              <a:latin typeface="Arial" panose="020B0604020202020204" pitchFamily="34" charset="0"/>
                              <a:cs typeface="Arial" panose="020B0604020202020204" pitchFamily="34" charset="0"/>
                            </a:rPr>
                            <a:t>Mean absolute error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supHide m:val="on"/>
                                  <m:ctrlPr>
                                    <a:rPr lang="en-US" sz="1400" i="1" smtClean="0">
                                      <a:latin typeface="Cambria Math" panose="02040503050406030204" pitchFamily="18" charset="0"/>
                                    </a:rPr>
                                  </m:ctrlPr>
                                </m:naryPr>
                                <m:sub>
                                  <m:r>
                                    <m:rPr>
                                      <m:brk m:alnAt="7"/>
                                    </m:rPr>
                                    <a:rPr lang="en-US" sz="1400" i="1">
                                      <a:latin typeface="Cambria Math" panose="02040503050406030204" pitchFamily="18" charset="0"/>
                                    </a:rPr>
                                    <m:t> </m:t>
                                  </m:r>
                                </m:sub>
                                <m:sup/>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nary>
                              <m:r>
                                <a:rPr lang="en-US" sz="1400" b="0" i="0" smtClean="0">
                                  <a:latin typeface="Cambria Math" panose="02040503050406030204" pitchFamily="18" charset="0"/>
                                </a:rPr>
                                <m:t>/</m:t>
                              </m:r>
                              <m:r>
                                <m:rPr>
                                  <m:sty m:val="p"/>
                                </m:rPr>
                                <a:rPr lang="en-US" sz="1400" b="0" i="0" smtClean="0">
                                  <a:latin typeface="Cambria Math" panose="02040503050406030204" pitchFamily="18" charset="0"/>
                                </a:rPr>
                                <m:t>N</m:t>
                              </m:r>
                            </m:oMath>
                          </a14:m>
                          <a:r>
                            <a:rPr lang="en-US" sz="1400" dirty="0">
                              <a:latin typeface="Arial" panose="020B0604020202020204" pitchFamily="34" charset="0"/>
                              <a:cs typeface="Arial" panose="020B0604020202020204" pitchFamily="34"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02919"/>
                      </a:ext>
                    </a:extLst>
                  </a:tr>
                  <a:tr h="351050">
                    <a:tc>
                      <a:txBody>
                        <a:bodyPr/>
                        <a:lstStyle/>
                        <a:p>
                          <a:pPr algn="ctr"/>
                          <a:r>
                            <a:rPr lang="en-US" sz="1400" dirty="0">
                              <a:latin typeface="Arial" panose="020B0604020202020204" pitchFamily="34" charset="0"/>
                              <a:cs typeface="Arial" panose="020B0604020202020204" pitchFamily="34" charset="0"/>
                            </a:rPr>
                            <a:t>Euclidean distance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 xmlns:m="http://schemas.openxmlformats.org/officeDocument/2006/math">
                              <m:rad>
                                <m:radPr>
                                  <m:degHide m:val="on"/>
                                  <m:ctrlPr>
                                    <a:rPr lang="en-US" sz="1400" i="1" smtClean="0">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m:rPr>
                                          <m:brk m:alnAt="7"/>
                                        </m:rPr>
                                        <a:rPr lang="en-US" sz="1400" i="1">
                                          <a:latin typeface="Cambria Math" panose="02040503050406030204" pitchFamily="18" charset="0"/>
                                        </a:rPr>
                                        <m:t> </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sup>
                                          <m:r>
                                            <a:rPr lang="en-US" sz="1400" i="1">
                                              <a:latin typeface="Cambria Math" panose="02040503050406030204" pitchFamily="18" charset="0"/>
                                            </a:rPr>
                                            <m:t>2</m:t>
                                          </m:r>
                                        </m:sup>
                                      </m:sSup>
                                    </m:e>
                                  </m:nary>
                                </m:e>
                              </m:rad>
                            </m:oMath>
                          </a14:m>
                          <a:r>
                            <a:rPr lang="en-US" sz="1400" dirty="0">
                              <a:latin typeface="Arial" panose="020B0604020202020204" pitchFamily="34" charset="0"/>
                              <a:cs typeface="Arial" panose="020B0604020202020204" pitchFamily="34"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1698080"/>
                      </a:ext>
                    </a:extLst>
                  </a:tr>
                  <a:tr h="304358">
                    <a:tc>
                      <a:txBody>
                        <a:bodyPr/>
                        <a:lstStyle/>
                        <a:p>
                          <a:pPr algn="ctr"/>
                          <a:r>
                            <a:rPr lang="en-US" sz="1400" dirty="0">
                              <a:latin typeface="Arial" panose="020B0604020202020204" pitchFamily="34" charset="0"/>
                              <a:cs typeface="Arial" panose="020B0604020202020204" pitchFamily="34" charset="0"/>
                            </a:rPr>
                            <a:t>Squared Euclidean distance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 xmlns:m="http://schemas.openxmlformats.org/officeDocument/2006/math">
                              <m:nary>
                                <m:naryPr>
                                  <m:chr m:val="∑"/>
                                  <m:supHide m:val="on"/>
                                  <m:ctrlPr>
                                    <a:rPr lang="en-US" sz="1400" i="1" smtClean="0">
                                      <a:latin typeface="Cambria Math" panose="02040503050406030204" pitchFamily="18" charset="0"/>
                                    </a:rPr>
                                  </m:ctrlPr>
                                </m:naryPr>
                                <m:sub>
                                  <m:r>
                                    <m:rPr>
                                      <m:brk m:alnAt="7"/>
                                    </m:rPr>
                                    <a:rPr lang="en-US" sz="1400" i="1">
                                      <a:latin typeface="Cambria Math" panose="02040503050406030204" pitchFamily="18" charset="0"/>
                                    </a:rPr>
                                    <m:t> </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sup>
                                      <m:r>
                                        <a:rPr lang="en-US" sz="1400" i="1">
                                          <a:latin typeface="Cambria Math" panose="02040503050406030204" pitchFamily="18" charset="0"/>
                                        </a:rPr>
                                        <m:t>2</m:t>
                                      </m:r>
                                    </m:sup>
                                  </m:sSup>
                                </m:e>
                              </m:nary>
                            </m:oMath>
                          </a14:m>
                          <a:r>
                            <a:rPr lang="en-US" sz="1400" dirty="0">
                              <a:latin typeface="Arial" panose="020B0604020202020204" pitchFamily="34" charset="0"/>
                              <a:cs typeface="Arial" panose="020B0604020202020204" pitchFamily="34"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7579851"/>
                      </a:ext>
                    </a:extLst>
                  </a:tr>
                  <a:tr h="304358">
                    <a:tc>
                      <a:txBody>
                        <a:bodyPr/>
                        <a:lstStyle/>
                        <a:p>
                          <a:pPr algn="ctr"/>
                          <a:r>
                            <a:rPr lang="en-US" sz="1400" dirty="0">
                              <a:latin typeface="Arial" panose="020B0604020202020204" pitchFamily="34" charset="0"/>
                              <a:cs typeface="Arial" panose="020B0604020202020204" pitchFamily="34" charset="0"/>
                            </a:rPr>
                            <a:t>Mean squared error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 xmlns:m="http://schemas.openxmlformats.org/officeDocument/2006/math">
                              <m:nary>
                                <m:naryPr>
                                  <m:chr m:val="∑"/>
                                  <m:supHide m:val="on"/>
                                  <m:ctrlPr>
                                    <a:rPr lang="en-US" sz="1400" i="1" smtClean="0">
                                      <a:latin typeface="Cambria Math" panose="02040503050406030204" pitchFamily="18" charset="0"/>
                                    </a:rPr>
                                  </m:ctrlPr>
                                </m:naryPr>
                                <m:sub>
                                  <m:r>
                                    <m:rPr>
                                      <m:brk m:alnAt="7"/>
                                    </m:rPr>
                                    <a:rPr lang="en-US" sz="1400" i="1">
                                      <a:latin typeface="Cambria Math" panose="02040503050406030204" pitchFamily="18" charset="0"/>
                                    </a:rPr>
                                    <m:t> </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𝑁</m:t>
                                  </m:r>
                                </m:e>
                              </m:nary>
                            </m:oMath>
                          </a14:m>
                          <a:r>
                            <a:rPr lang="en-US" sz="1400" dirty="0">
                              <a:latin typeface="Arial" panose="020B0604020202020204" pitchFamily="34" charset="0"/>
                              <a:cs typeface="Arial" panose="020B0604020202020204" pitchFamily="34"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5774240"/>
                      </a:ext>
                    </a:extLst>
                  </a:tr>
                  <a:tr h="304358">
                    <a:tc>
                      <a:txBody>
                        <a:bodyPr/>
                        <a:lstStyle/>
                        <a:p>
                          <a:pPr algn="ctr"/>
                          <a:r>
                            <a:rPr lang="en-US" sz="1400" dirty="0">
                              <a:latin typeface="Arial" panose="020B0604020202020204" pitchFamily="34" charset="0"/>
                              <a:cs typeface="Arial" panose="020B0604020202020204" pitchFamily="34" charset="0"/>
                            </a:rPr>
                            <a:t>Chebyshev distance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 xmlns:m="http://schemas.openxmlformats.org/officeDocument/2006/math">
                              <m:r>
                                <m:rPr>
                                  <m:nor/>
                                </m:rPr>
                                <a:rPr lang="en-US" sz="1400" smtClean="0">
                                  <a:latin typeface="Arial" panose="020B0604020202020204" pitchFamily="34" charset="0"/>
                                  <a:cs typeface="Arial" panose="020B0604020202020204" pitchFamily="34" charset="0"/>
                                </a:rPr>
                                <m:t>max</m:t>
                              </m:r>
                              <m:d>
                                <m:dPr>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d>
                            </m:oMath>
                          </a14:m>
                          <a:r>
                            <a:rPr lang="en-US" sz="1400" dirty="0">
                              <a:latin typeface="Arial" panose="020B0604020202020204" pitchFamily="34" charset="0"/>
                              <a:cs typeface="Arial" panose="020B0604020202020204" pitchFamily="34"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5182337"/>
                      </a:ext>
                    </a:extLst>
                  </a:tr>
                  <a:tr h="351050">
                    <a:tc>
                      <a:txBody>
                        <a:bodyPr/>
                        <a:lstStyle/>
                        <a:p>
                          <a:pPr algn="ctr"/>
                          <a:r>
                            <a:rPr lang="en-US" sz="1400" dirty="0">
                              <a:latin typeface="Arial" panose="020B0604020202020204" pitchFamily="34" charset="0"/>
                              <a:cs typeface="Arial" panose="020B0604020202020204" pitchFamily="34" charset="0"/>
                            </a:rPr>
                            <a:t>Clark similarity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 xmlns:m="http://schemas.openxmlformats.org/officeDocument/2006/math">
                              <m:rad>
                                <m:radPr>
                                  <m:degHide m:val="on"/>
                                  <m:ctrlPr>
                                    <a:rPr lang="en-US" sz="1400" i="1" smtClean="0">
                                      <a:latin typeface="Cambria Math" panose="02040503050406030204" pitchFamily="18" charset="0"/>
                                    </a:rPr>
                                  </m:ctrlPr>
                                </m:radPr>
                                <m:deg/>
                                <m:e>
                                  <m:nary>
                                    <m:naryPr>
                                      <m:chr m:val="∑"/>
                                      <m:subHide m:val="on"/>
                                      <m:supHide m:val="on"/>
                                      <m:ctrlPr>
                                        <a:rPr lang="en-US" sz="1400" i="1">
                                          <a:latin typeface="Cambria Math" panose="02040503050406030204" pitchFamily="18" charset="0"/>
                                        </a:rPr>
                                      </m:ctrlPr>
                                    </m:naryPr>
                                    <m:sub/>
                                    <m:sup/>
                                    <m:e>
                                      <m:r>
                                        <a:rPr lang="en-US" sz="1400" i="1">
                                          <a:latin typeface="Cambria Math" panose="02040503050406030204" pitchFamily="18" charset="0"/>
                                        </a:rPr>
                                        <m:t> </m:t>
                                      </m:r>
                                    </m:e>
                                  </m:nary>
                                  <m:sSup>
                                    <m:sSupPr>
                                      <m:ctrlPr>
                                        <a:rPr lang="en-US" sz="1400" i="1">
                                          <a:latin typeface="Cambria Math" panose="02040503050406030204" pitchFamily="18" charset="0"/>
                                        </a:rPr>
                                      </m:ctrlPr>
                                    </m:sSupPr>
                                    <m:e>
                                      <m:r>
                                        <a:rPr lang="en-US" sz="1400">
                                          <a:latin typeface="Cambria Math" panose="02040503050406030204" pitchFamily="18" charset="0"/>
                                        </a:rPr>
                                        <m:t>(</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r>
                                        <a:rPr lang="en-US" sz="1400" i="1">
                                          <a:latin typeface="Cambria Math" panose="02040503050406030204" pitchFamily="18" charset="0"/>
                                        </a:rPr>
                                        <m:t>))</m:t>
                                      </m:r>
                                      <m:r>
                                        <m:rPr>
                                          <m:nor/>
                                        </m:rPr>
                                        <a:rPr lang="en-US" sz="1400" dirty="0">
                                          <a:latin typeface="Arial" panose="020B0604020202020204" pitchFamily="34" charset="0"/>
                                          <a:cs typeface="Arial" panose="020B0604020202020204" pitchFamily="34" charset="0"/>
                                        </a:rPr>
                                        <m:t> </m:t>
                                      </m:r>
                                    </m:e>
                                    <m:sup>
                                      <m:r>
                                        <a:rPr lang="en-US" sz="1400" i="1">
                                          <a:latin typeface="Cambria Math" panose="02040503050406030204" pitchFamily="18" charset="0"/>
                                        </a:rPr>
                                        <m:t>2</m:t>
                                      </m:r>
                                    </m:sup>
                                  </m:sSup>
                                </m:e>
                              </m:rad>
                            </m:oMath>
                          </a14:m>
                          <a:r>
                            <a:rPr lang="en-US" sz="1400" dirty="0">
                              <a:latin typeface="Arial" panose="020B0604020202020204" pitchFamily="34" charset="0"/>
                              <a:cs typeface="Arial" panose="020B0604020202020204" pitchFamily="34"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1096538"/>
                      </a:ext>
                    </a:extLst>
                  </a:tr>
                  <a:tr h="304358">
                    <a:tc>
                      <a:txBody>
                        <a:bodyPr/>
                        <a:lstStyle/>
                        <a:p>
                          <a:pPr algn="ctr"/>
                          <a:r>
                            <a:rPr lang="en-US" sz="1400" dirty="0">
                              <a:latin typeface="Arial" panose="020B0604020202020204" pitchFamily="34" charset="0"/>
                              <a:cs typeface="Arial" panose="020B0604020202020204" pitchFamily="34" charset="0"/>
                            </a:rPr>
                            <a:t>Probabilistic symmetric (PS) similarity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 xmlns:m="http://schemas.openxmlformats.org/officeDocument/2006/math">
                              <m:nary>
                                <m:naryPr>
                                  <m:chr m:val="∑"/>
                                  <m:supHide m:val="on"/>
                                  <m:ctrlPr>
                                    <a:rPr lang="en-US" sz="1400" i="1" smtClean="0">
                                      <a:latin typeface="Cambria Math" panose="02040503050406030204" pitchFamily="18" charset="0"/>
                                    </a:rPr>
                                  </m:ctrlPr>
                                </m:naryPr>
                                <m:sub>
                                  <m:r>
                                    <m:rPr>
                                      <m:brk m:alnAt="7"/>
                                    </m:rPr>
                                    <a:rPr lang="en-US" sz="1400" i="1">
                                      <a:latin typeface="Cambria Math" panose="02040503050406030204" pitchFamily="18" charset="0"/>
                                    </a:rPr>
                                    <m:t> </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r>
                                    <a:rPr lang="en-US" sz="1400" i="1">
                                      <a:latin typeface="Cambria Math" panose="02040503050406030204" pitchFamily="18" charset="0"/>
                                    </a:rPr>
                                    <m:t>)</m:t>
                                  </m:r>
                                </m:e>
                              </m:nary>
                            </m:oMath>
                          </a14:m>
                          <a:r>
                            <a:rPr lang="en-US" sz="1400" dirty="0">
                              <a:latin typeface="Arial" panose="020B0604020202020204" pitchFamily="34" charset="0"/>
                              <a:cs typeface="Arial" panose="020B0604020202020204" pitchFamily="34"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0519864"/>
                      </a:ext>
                    </a:extLst>
                  </a:tr>
                  <a:tr h="304358">
                    <a:tc>
                      <a:txBody>
                        <a:bodyPr/>
                        <a:lstStyle/>
                        <a:p>
                          <a:pPr algn="ctr"/>
                          <a:r>
                            <a:rPr lang="en-US" sz="1400" dirty="0">
                              <a:latin typeface="Arial" panose="020B0604020202020204" pitchFamily="34" charset="0"/>
                              <a:cs typeface="Arial" panose="020B0604020202020204" pitchFamily="34" charset="0"/>
                            </a:rPr>
                            <a:t>Divergence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 xmlns:m="http://schemas.openxmlformats.org/officeDocument/2006/math">
                              <m:nary>
                                <m:naryPr>
                                  <m:chr m:val="∑"/>
                                  <m:supHide m:val="on"/>
                                  <m:ctrlPr>
                                    <a:rPr lang="en-US" sz="1400" i="1" smtClean="0">
                                      <a:latin typeface="Cambria Math" panose="02040503050406030204" pitchFamily="18" charset="0"/>
                                    </a:rPr>
                                  </m:ctrlPr>
                                </m:naryPr>
                                <m:sub>
                                  <m:r>
                                    <m:rPr>
                                      <m:brk m:alnAt="7"/>
                                    </m:rPr>
                                    <a:rPr lang="en-US" sz="1400" i="1">
                                      <a:latin typeface="Cambria Math" panose="02040503050406030204" pitchFamily="18" charset="0"/>
                                    </a:rPr>
                                    <m:t> </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sup>
                                      <m:r>
                                        <a:rPr lang="en-US" sz="1400" i="1">
                                          <a:latin typeface="Cambria Math" panose="02040503050406030204" pitchFamily="18" charset="0"/>
                                        </a:rPr>
                                        <m:t>2</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r>
                                        <a:rPr lang="en-US" sz="1400" i="1">
                                          <a:latin typeface="Cambria Math" panose="02040503050406030204" pitchFamily="18" charset="0"/>
                                        </a:rPr>
                                        <m:t>)</m:t>
                                      </m:r>
                                    </m:e>
                                    <m:sup>
                                      <m:r>
                                        <a:rPr lang="en-US" sz="1400" i="1">
                                          <a:latin typeface="Cambria Math" panose="02040503050406030204" pitchFamily="18" charset="0"/>
                                        </a:rPr>
                                        <m:t>2</m:t>
                                      </m:r>
                                    </m:sup>
                                  </m:sSup>
                                </m:e>
                              </m:nary>
                            </m:oMath>
                          </a14:m>
                          <a:r>
                            <a:rPr lang="en-US" sz="1400" dirty="0">
                              <a:latin typeface="Arial" panose="020B0604020202020204" pitchFamily="34" charset="0"/>
                              <a:cs typeface="Arial" panose="020B0604020202020204" pitchFamily="34"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6323615"/>
                      </a:ext>
                    </a:extLst>
                  </a:tr>
                  <a:tr h="304358">
                    <a:tc>
                      <a:txBody>
                        <a:bodyPr/>
                        <a:lstStyle/>
                        <a:p>
                          <a:pPr algn="ctr"/>
                          <a:r>
                            <a:rPr lang="en-US" sz="1400" dirty="0" err="1">
                              <a:latin typeface="Arial" panose="020B0604020202020204" pitchFamily="34" charset="0"/>
                              <a:cs typeface="Arial" panose="020B0604020202020204" pitchFamily="34" charset="0"/>
                            </a:rPr>
                            <a:t>Kullbeck-Leibler</a:t>
                          </a:r>
                          <a:endParaRPr lang="en-US"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 xmlns:m="http://schemas.openxmlformats.org/officeDocument/2006/math">
                              <m:nary>
                                <m:naryPr>
                                  <m:chr m:val="∑"/>
                                  <m:subHide m:val="on"/>
                                  <m:supHide m:val="on"/>
                                  <m:ctrlPr>
                                    <a:rPr lang="en-US" sz="1400" i="1" smtClean="0">
                                      <a:latin typeface="Cambria Math" panose="02040503050406030204" pitchFamily="18" charset="0"/>
                                    </a:rPr>
                                  </m:ctrlPr>
                                </m:naryPr>
                                <m:sub/>
                                <m:sup/>
                                <m:e>
                                  <m:r>
                                    <a:rPr lang="en-US" sz="1400" b="0" i="1" smtClean="0">
                                      <a:latin typeface="Cambria Math" panose="02040503050406030204" pitchFamily="18" charset="0"/>
                                    </a:rPr>
                                    <m:t>𝑋</m:t>
                                  </m:r>
                                  <m:r>
                                    <m:rPr>
                                      <m:nor/>
                                    </m:rPr>
                                    <a:rPr lang="en-US" sz="1400" b="0" i="0" smtClean="0">
                                      <a:latin typeface="Arial" panose="020B0604020202020204" pitchFamily="34" charset="0"/>
                                      <a:cs typeface="Arial" panose="020B0604020202020204" pitchFamily="34" charset="0"/>
                                    </a:rPr>
                                    <m:t>ln</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𝑋</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𝑌</m:t>
                                  </m:r>
                                  <m:r>
                                    <a:rPr lang="en-US" sz="1400" b="0" i="1" smtClean="0">
                                      <a:latin typeface="Cambria Math" panose="02040503050406030204" pitchFamily="18" charset="0"/>
                                      <a:cs typeface="Arial" panose="020B0604020202020204" pitchFamily="34" charset="0"/>
                                    </a:rPr>
                                    <m:t>)</m:t>
                                  </m:r>
                                </m:e>
                              </m:nary>
                            </m:oMath>
                          </a14:m>
                          <a:r>
                            <a:rPr lang="en-US" sz="1400" dirty="0">
                              <a:latin typeface="Arial" panose="020B0604020202020204" pitchFamily="34" charset="0"/>
                              <a:cs typeface="Arial" panose="020B0604020202020204" pitchFamily="34" charset="0"/>
                            </a:rPr>
                            <a:t> </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0800712"/>
                      </a:ext>
                    </a:extLst>
                  </a:tr>
                </a:tbl>
              </a:graphicData>
            </a:graphic>
          </p:graphicFrame>
        </mc:Choice>
        <mc:Fallback>
          <p:graphicFrame>
            <p:nvGraphicFramePr>
              <p:cNvPr id="6" name="Table 6">
                <a:extLst>
                  <a:ext uri="{FF2B5EF4-FFF2-40B4-BE49-F238E27FC236}">
                    <a16:creationId xmlns:a16="http://schemas.microsoft.com/office/drawing/2014/main" id="{A8B7E8BF-0F1B-A94F-BB01-2BC7D63CE73B}"/>
                  </a:ext>
                </a:extLst>
              </p:cNvPr>
              <p:cNvGraphicFramePr>
                <a:graphicFrameLocks noGrp="1"/>
              </p:cNvGraphicFramePr>
              <p:nvPr>
                <p:extLst>
                  <p:ext uri="{D42A27DB-BD31-4B8C-83A1-F6EECF244321}">
                    <p14:modId xmlns:p14="http://schemas.microsoft.com/office/powerpoint/2010/main" val="49702286"/>
                  </p:ext>
                </p:extLst>
              </p:nvPr>
            </p:nvGraphicFramePr>
            <p:xfrm>
              <a:off x="2032000" y="3139467"/>
              <a:ext cx="8128000" cy="34453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77670340"/>
                        </a:ext>
                      </a:extLst>
                    </a:gridCol>
                    <a:gridCol w="4064000">
                      <a:extLst>
                        <a:ext uri="{9D8B030D-6E8A-4147-A177-3AD203B41FA5}">
                          <a16:colId xmlns:a16="http://schemas.microsoft.com/office/drawing/2014/main" val="3493086479"/>
                        </a:ext>
                      </a:extLst>
                    </a:gridCol>
                  </a:tblGrid>
                  <a:tr h="304800">
                    <a:tc>
                      <a:txBody>
                        <a:bodyPr/>
                        <a:lstStyle/>
                        <a:p>
                          <a:pPr algn="ctr"/>
                          <a:r>
                            <a:rPr lang="en-US" sz="1400" dirty="0">
                              <a:solidFill>
                                <a:schemeClr val="tx1"/>
                              </a:solidFill>
                              <a:latin typeface="Arial" panose="020B0604020202020204" pitchFamily="34" charset="0"/>
                              <a:cs typeface="Arial" panose="020B0604020202020204" pitchFamily="34" charset="0"/>
                            </a:rPr>
                            <a:t>Similarity Metric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Equation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8849069"/>
                      </a:ext>
                    </a:extLst>
                  </a:tr>
                  <a:tr h="304800">
                    <a:tc>
                      <a:txBody>
                        <a:bodyPr/>
                        <a:lstStyle/>
                        <a:p>
                          <a:pPr algn="ctr"/>
                          <a:r>
                            <a:rPr lang="en-US" sz="1400" dirty="0">
                              <a:latin typeface="Arial" panose="020B0604020202020204" pitchFamily="34" charset="0"/>
                              <a:cs typeface="Arial" panose="020B0604020202020204" pitchFamily="34" charset="0"/>
                            </a:rPr>
                            <a:t>City block distance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100313" t="-108333" b="-1104167"/>
                          </a:stretch>
                        </a:blipFill>
                      </a:tcPr>
                    </a:tc>
                    <a:extLst>
                      <a:ext uri="{0D108BD9-81ED-4DB2-BD59-A6C34878D82A}">
                        <a16:rowId xmlns:a16="http://schemas.microsoft.com/office/drawing/2014/main" val="2766375205"/>
                      </a:ext>
                    </a:extLst>
                  </a:tr>
                  <a:tr h="304800">
                    <a:tc>
                      <a:txBody>
                        <a:bodyPr/>
                        <a:lstStyle/>
                        <a:p>
                          <a:pPr algn="ctr"/>
                          <a:r>
                            <a:rPr lang="en-US" sz="1400" dirty="0">
                              <a:latin typeface="Arial" panose="020B0604020202020204" pitchFamily="34" charset="0"/>
                              <a:cs typeface="Arial" panose="020B0604020202020204" pitchFamily="34" charset="0"/>
                            </a:rPr>
                            <a:t>Mean absolute error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313" t="-208333" b="-1004167"/>
                          </a:stretch>
                        </a:blipFill>
                      </a:tcPr>
                    </a:tc>
                    <a:extLst>
                      <a:ext uri="{0D108BD9-81ED-4DB2-BD59-A6C34878D82A}">
                        <a16:rowId xmlns:a16="http://schemas.microsoft.com/office/drawing/2014/main" val="42502919"/>
                      </a:ext>
                    </a:extLst>
                  </a:tr>
                  <a:tr h="351050">
                    <a:tc>
                      <a:txBody>
                        <a:bodyPr/>
                        <a:lstStyle/>
                        <a:p>
                          <a:pPr algn="ctr"/>
                          <a:r>
                            <a:rPr lang="en-US" sz="1400" dirty="0">
                              <a:latin typeface="Arial" panose="020B0604020202020204" pitchFamily="34" charset="0"/>
                              <a:cs typeface="Arial" panose="020B0604020202020204" pitchFamily="34" charset="0"/>
                            </a:rPr>
                            <a:t>Euclidean distance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313" t="-264286" b="-760714"/>
                          </a:stretch>
                        </a:blipFill>
                      </a:tcPr>
                    </a:tc>
                    <a:extLst>
                      <a:ext uri="{0D108BD9-81ED-4DB2-BD59-A6C34878D82A}">
                        <a16:rowId xmlns:a16="http://schemas.microsoft.com/office/drawing/2014/main" val="451698080"/>
                      </a:ext>
                    </a:extLst>
                  </a:tr>
                  <a:tr h="304800">
                    <a:tc>
                      <a:txBody>
                        <a:bodyPr/>
                        <a:lstStyle/>
                        <a:p>
                          <a:pPr algn="ctr"/>
                          <a:r>
                            <a:rPr lang="en-US" sz="1400" dirty="0">
                              <a:latin typeface="Arial" panose="020B0604020202020204" pitchFamily="34" charset="0"/>
                              <a:cs typeface="Arial" panose="020B0604020202020204" pitchFamily="34" charset="0"/>
                            </a:rPr>
                            <a:t>Squared Euclidean distance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313" t="-425000" b="-787500"/>
                          </a:stretch>
                        </a:blipFill>
                      </a:tcPr>
                    </a:tc>
                    <a:extLst>
                      <a:ext uri="{0D108BD9-81ED-4DB2-BD59-A6C34878D82A}">
                        <a16:rowId xmlns:a16="http://schemas.microsoft.com/office/drawing/2014/main" val="1647579851"/>
                      </a:ext>
                    </a:extLst>
                  </a:tr>
                  <a:tr h="304800">
                    <a:tc>
                      <a:txBody>
                        <a:bodyPr/>
                        <a:lstStyle/>
                        <a:p>
                          <a:pPr algn="ctr"/>
                          <a:r>
                            <a:rPr lang="en-US" sz="1400" dirty="0">
                              <a:latin typeface="Arial" panose="020B0604020202020204" pitchFamily="34" charset="0"/>
                              <a:cs typeface="Arial" panose="020B0604020202020204" pitchFamily="34" charset="0"/>
                            </a:rPr>
                            <a:t>Mean squared error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313" t="-525000" b="-687500"/>
                          </a:stretch>
                        </a:blipFill>
                      </a:tcPr>
                    </a:tc>
                    <a:extLst>
                      <a:ext uri="{0D108BD9-81ED-4DB2-BD59-A6C34878D82A}">
                        <a16:rowId xmlns:a16="http://schemas.microsoft.com/office/drawing/2014/main" val="2035774240"/>
                      </a:ext>
                    </a:extLst>
                  </a:tr>
                  <a:tr h="304800">
                    <a:tc>
                      <a:txBody>
                        <a:bodyPr/>
                        <a:lstStyle/>
                        <a:p>
                          <a:pPr algn="ctr"/>
                          <a:r>
                            <a:rPr lang="en-US" sz="1400" dirty="0">
                              <a:latin typeface="Arial" panose="020B0604020202020204" pitchFamily="34" charset="0"/>
                              <a:cs typeface="Arial" panose="020B0604020202020204" pitchFamily="34" charset="0"/>
                            </a:rPr>
                            <a:t>Chebyshev distance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313" t="-625000" b="-587500"/>
                          </a:stretch>
                        </a:blipFill>
                      </a:tcPr>
                    </a:tc>
                    <a:extLst>
                      <a:ext uri="{0D108BD9-81ED-4DB2-BD59-A6C34878D82A}">
                        <a16:rowId xmlns:a16="http://schemas.microsoft.com/office/drawing/2014/main" val="1105182337"/>
                      </a:ext>
                    </a:extLst>
                  </a:tr>
                  <a:tr h="351050">
                    <a:tc>
                      <a:txBody>
                        <a:bodyPr/>
                        <a:lstStyle/>
                        <a:p>
                          <a:pPr algn="ctr"/>
                          <a:r>
                            <a:rPr lang="en-US" sz="1400" dirty="0">
                              <a:latin typeface="Arial" panose="020B0604020202020204" pitchFamily="34" charset="0"/>
                              <a:cs typeface="Arial" panose="020B0604020202020204" pitchFamily="34" charset="0"/>
                            </a:rPr>
                            <a:t>Clark similarity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313" t="-621429" b="-403571"/>
                          </a:stretch>
                        </a:blipFill>
                      </a:tcPr>
                    </a:tc>
                    <a:extLst>
                      <a:ext uri="{0D108BD9-81ED-4DB2-BD59-A6C34878D82A}">
                        <a16:rowId xmlns:a16="http://schemas.microsoft.com/office/drawing/2014/main" val="4221096538"/>
                      </a:ext>
                    </a:extLst>
                  </a:tr>
                  <a:tr h="304800">
                    <a:tc>
                      <a:txBody>
                        <a:bodyPr/>
                        <a:lstStyle/>
                        <a:p>
                          <a:pPr algn="ctr"/>
                          <a:r>
                            <a:rPr lang="en-US" sz="1400" dirty="0">
                              <a:latin typeface="Arial" panose="020B0604020202020204" pitchFamily="34" charset="0"/>
                              <a:cs typeface="Arial" panose="020B0604020202020204" pitchFamily="34" charset="0"/>
                            </a:rPr>
                            <a:t>Probabilistic symmetric (PS) similarity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313" t="-841667" b="-370833"/>
                          </a:stretch>
                        </a:blipFill>
                      </a:tcPr>
                    </a:tc>
                    <a:extLst>
                      <a:ext uri="{0D108BD9-81ED-4DB2-BD59-A6C34878D82A}">
                        <a16:rowId xmlns:a16="http://schemas.microsoft.com/office/drawing/2014/main" val="2390519864"/>
                      </a:ext>
                    </a:extLst>
                  </a:tr>
                  <a:tr h="304800">
                    <a:tc>
                      <a:txBody>
                        <a:bodyPr/>
                        <a:lstStyle/>
                        <a:p>
                          <a:pPr algn="ctr"/>
                          <a:r>
                            <a:rPr lang="en-US" sz="1400" dirty="0">
                              <a:latin typeface="Arial" panose="020B0604020202020204" pitchFamily="34" charset="0"/>
                              <a:cs typeface="Arial" panose="020B0604020202020204" pitchFamily="34" charset="0"/>
                            </a:rPr>
                            <a:t>Divergence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313" t="-941667" b="-270833"/>
                          </a:stretch>
                        </a:blipFill>
                      </a:tcPr>
                    </a:tc>
                    <a:extLst>
                      <a:ext uri="{0D108BD9-81ED-4DB2-BD59-A6C34878D82A}">
                        <a16:rowId xmlns:a16="http://schemas.microsoft.com/office/drawing/2014/main" val="3206323615"/>
                      </a:ext>
                    </a:extLst>
                  </a:tr>
                  <a:tr h="304800">
                    <a:tc>
                      <a:txBody>
                        <a:bodyPr/>
                        <a:lstStyle/>
                        <a:p>
                          <a:pPr algn="ctr"/>
                          <a:r>
                            <a:rPr lang="en-US" sz="1400" dirty="0" err="1">
                              <a:latin typeface="Arial" panose="020B0604020202020204" pitchFamily="34" charset="0"/>
                              <a:cs typeface="Arial" panose="020B0604020202020204" pitchFamily="34" charset="0"/>
                            </a:rPr>
                            <a:t>Kullbeck-Leibler</a:t>
                          </a:r>
                          <a:endParaRPr lang="en-US" sz="1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313" t="-1041667" b="-170833"/>
                          </a:stretch>
                        </a:blipFill>
                      </a:tcPr>
                    </a:tc>
                    <a:extLst>
                      <a:ext uri="{0D108BD9-81ED-4DB2-BD59-A6C34878D82A}">
                        <a16:rowId xmlns:a16="http://schemas.microsoft.com/office/drawing/2014/main" val="2660800712"/>
                      </a:ext>
                    </a:extLst>
                  </a:tr>
                </a:tbl>
              </a:graphicData>
            </a:graphic>
          </p:graphicFrame>
        </mc:Fallback>
      </mc:AlternateContent>
    </p:spTree>
    <p:extLst>
      <p:ext uri="{BB962C8B-B14F-4D97-AF65-F5344CB8AC3E}">
        <p14:creationId xmlns:p14="http://schemas.microsoft.com/office/powerpoint/2010/main" val="3644920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0B3680-B7F8-CF45-B907-4950B4D9E40B}"/>
              </a:ext>
            </a:extLst>
          </p:cNvPr>
          <p:cNvPicPr>
            <a:picLocks noChangeAspect="1"/>
          </p:cNvPicPr>
          <p:nvPr/>
        </p:nvPicPr>
        <p:blipFill>
          <a:blip r:embed="rId2"/>
          <a:stretch>
            <a:fillRect/>
          </a:stretch>
        </p:blipFill>
        <p:spPr>
          <a:xfrm>
            <a:off x="0" y="1235075"/>
            <a:ext cx="9975273" cy="5486400"/>
          </a:xfrm>
          <a:prstGeom prst="rect">
            <a:avLst/>
          </a:prstGeom>
        </p:spPr>
      </p:pic>
      <p:sp>
        <p:nvSpPr>
          <p:cNvPr id="2" name="Title 1">
            <a:extLst>
              <a:ext uri="{FF2B5EF4-FFF2-40B4-BE49-F238E27FC236}">
                <a16:creationId xmlns:a16="http://schemas.microsoft.com/office/drawing/2014/main" id="{EDDE72EF-D1F0-CB46-A556-44C6EFB05289}"/>
              </a:ext>
            </a:extLst>
          </p:cNvPr>
          <p:cNvSpPr>
            <a:spLocks noGrp="1"/>
          </p:cNvSpPr>
          <p:nvPr>
            <p:ph type="title"/>
          </p:nvPr>
        </p:nvSpPr>
        <p:spPr>
          <a:xfrm>
            <a:off x="0" y="1"/>
            <a:ext cx="10515600" cy="934400"/>
          </a:xfrm>
        </p:spPr>
        <p:txBody>
          <a:bodyPr/>
          <a:lstStyle/>
          <a:p>
            <a:r>
              <a:rPr lang="en-US" dirty="0">
                <a:latin typeface="Arial" panose="020B0604020202020204" pitchFamily="34" charset="0"/>
                <a:cs typeface="Arial" panose="020B0604020202020204" pitchFamily="34" charset="0"/>
              </a:rPr>
              <a:t>Testing results: pattern matching</a:t>
            </a:r>
          </a:p>
        </p:txBody>
      </p:sp>
      <p:sp>
        <p:nvSpPr>
          <p:cNvPr id="3" name="Date Placeholder 2">
            <a:extLst>
              <a:ext uri="{FF2B5EF4-FFF2-40B4-BE49-F238E27FC236}">
                <a16:creationId xmlns:a16="http://schemas.microsoft.com/office/drawing/2014/main" id="{F2A8CB9D-A96E-E748-826A-0B1FEDD9BEDC}"/>
              </a:ext>
            </a:extLst>
          </p:cNvPr>
          <p:cNvSpPr>
            <a:spLocks noGrp="1"/>
          </p:cNvSpPr>
          <p:nvPr>
            <p:ph type="dt" sz="half" idx="10"/>
          </p:nvPr>
        </p:nvSpPr>
        <p:spPr/>
        <p:txBody>
          <a:bodyPr/>
          <a:lstStyle/>
          <a:p>
            <a:fld id="{007CCBC5-7A48-4B4B-A793-97AE2C4227C2}" type="datetime1">
              <a:rPr lang="en-US" smtClean="0"/>
              <a:t>9/22/20</a:t>
            </a:fld>
            <a:endParaRPr lang="en-US"/>
          </a:p>
        </p:txBody>
      </p:sp>
      <p:sp>
        <p:nvSpPr>
          <p:cNvPr id="4" name="Slide Number Placeholder 3">
            <a:extLst>
              <a:ext uri="{FF2B5EF4-FFF2-40B4-BE49-F238E27FC236}">
                <a16:creationId xmlns:a16="http://schemas.microsoft.com/office/drawing/2014/main" id="{DD115BF9-0CE8-AF47-B325-9FDC55E29E24}"/>
              </a:ext>
            </a:extLst>
          </p:cNvPr>
          <p:cNvSpPr>
            <a:spLocks noGrp="1"/>
          </p:cNvSpPr>
          <p:nvPr>
            <p:ph type="sldNum" sz="quarter" idx="12"/>
          </p:nvPr>
        </p:nvSpPr>
        <p:spPr/>
        <p:txBody>
          <a:bodyPr/>
          <a:lstStyle/>
          <a:p>
            <a:fld id="{3726EC0A-CF79-DC4E-9ADE-5C6BB3F983E6}" type="slidenum">
              <a:rPr lang="en-US" smtClean="0"/>
              <a:t>3</a:t>
            </a:fld>
            <a:endParaRPr lang="en-US"/>
          </a:p>
        </p:txBody>
      </p:sp>
      <p:sp>
        <p:nvSpPr>
          <p:cNvPr id="9" name="TextBox 8">
            <a:extLst>
              <a:ext uri="{FF2B5EF4-FFF2-40B4-BE49-F238E27FC236}">
                <a16:creationId xmlns:a16="http://schemas.microsoft.com/office/drawing/2014/main" id="{48398948-B668-9C48-8CB9-6FE406E4A2A9}"/>
              </a:ext>
            </a:extLst>
          </p:cNvPr>
          <p:cNvSpPr txBox="1"/>
          <p:nvPr/>
        </p:nvSpPr>
        <p:spPr>
          <a:xfrm>
            <a:off x="707014" y="940114"/>
            <a:ext cx="156210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MAE</a:t>
            </a:r>
          </a:p>
        </p:txBody>
      </p:sp>
      <p:sp>
        <p:nvSpPr>
          <p:cNvPr id="10" name="TextBox 9">
            <a:extLst>
              <a:ext uri="{FF2B5EF4-FFF2-40B4-BE49-F238E27FC236}">
                <a16:creationId xmlns:a16="http://schemas.microsoft.com/office/drawing/2014/main" id="{259573DC-DF68-4B48-9C80-56CBEEF0F27E}"/>
              </a:ext>
            </a:extLst>
          </p:cNvPr>
          <p:cNvSpPr txBox="1"/>
          <p:nvPr/>
        </p:nvSpPr>
        <p:spPr>
          <a:xfrm>
            <a:off x="2786062" y="934401"/>
            <a:ext cx="156210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MSE</a:t>
            </a:r>
          </a:p>
        </p:txBody>
      </p:sp>
      <p:sp>
        <p:nvSpPr>
          <p:cNvPr id="11" name="TextBox 10">
            <a:extLst>
              <a:ext uri="{FF2B5EF4-FFF2-40B4-BE49-F238E27FC236}">
                <a16:creationId xmlns:a16="http://schemas.microsoft.com/office/drawing/2014/main" id="{B9AF759C-A88E-6A4E-AB12-EFF1EC29143F}"/>
              </a:ext>
            </a:extLst>
          </p:cNvPr>
          <p:cNvSpPr txBox="1"/>
          <p:nvPr/>
        </p:nvSpPr>
        <p:spPr>
          <a:xfrm>
            <a:off x="4865110" y="953330"/>
            <a:ext cx="156210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 similarity</a:t>
            </a:r>
          </a:p>
        </p:txBody>
      </p:sp>
      <p:sp>
        <p:nvSpPr>
          <p:cNvPr id="12" name="TextBox 11">
            <a:extLst>
              <a:ext uri="{FF2B5EF4-FFF2-40B4-BE49-F238E27FC236}">
                <a16:creationId xmlns:a16="http://schemas.microsoft.com/office/drawing/2014/main" id="{D71ECD22-9D1B-3D48-B952-48356AD4521E}"/>
              </a:ext>
            </a:extLst>
          </p:cNvPr>
          <p:cNvSpPr txBox="1"/>
          <p:nvPr/>
        </p:nvSpPr>
        <p:spPr>
          <a:xfrm>
            <a:off x="6944158" y="925827"/>
            <a:ext cx="156210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 iterations</a:t>
            </a:r>
          </a:p>
        </p:txBody>
      </p:sp>
      <p:sp>
        <p:nvSpPr>
          <p:cNvPr id="13" name="TextBox 12">
            <a:extLst>
              <a:ext uri="{FF2B5EF4-FFF2-40B4-BE49-F238E27FC236}">
                <a16:creationId xmlns:a16="http://schemas.microsoft.com/office/drawing/2014/main" id="{730BA0AC-76C7-184C-89DC-9E2A724A2DA5}"/>
              </a:ext>
            </a:extLst>
          </p:cNvPr>
          <p:cNvSpPr txBox="1"/>
          <p:nvPr/>
        </p:nvSpPr>
        <p:spPr>
          <a:xfrm>
            <a:off x="8734425" y="2047653"/>
            <a:ext cx="178117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4-6% perturbed</a:t>
            </a:r>
          </a:p>
        </p:txBody>
      </p:sp>
      <p:sp>
        <p:nvSpPr>
          <p:cNvPr id="14" name="TextBox 13">
            <a:extLst>
              <a:ext uri="{FF2B5EF4-FFF2-40B4-BE49-F238E27FC236}">
                <a16:creationId xmlns:a16="http://schemas.microsoft.com/office/drawing/2014/main" id="{02D5AA46-34BF-9844-9032-4297A66B9DEF}"/>
              </a:ext>
            </a:extLst>
          </p:cNvPr>
          <p:cNvSpPr txBox="1"/>
          <p:nvPr/>
        </p:nvSpPr>
        <p:spPr>
          <a:xfrm>
            <a:off x="8734425" y="3950288"/>
            <a:ext cx="192405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8-12% perturbed</a:t>
            </a:r>
          </a:p>
        </p:txBody>
      </p:sp>
      <p:sp>
        <p:nvSpPr>
          <p:cNvPr id="15" name="Title 1">
            <a:extLst>
              <a:ext uri="{FF2B5EF4-FFF2-40B4-BE49-F238E27FC236}">
                <a16:creationId xmlns:a16="http://schemas.microsoft.com/office/drawing/2014/main" id="{1C35061C-EE8F-AA46-8BBB-D4BA01B06BE3}"/>
              </a:ext>
            </a:extLst>
          </p:cNvPr>
          <p:cNvSpPr txBox="1">
            <a:spLocks/>
          </p:cNvSpPr>
          <p:nvPr/>
        </p:nvSpPr>
        <p:spPr>
          <a:xfrm>
            <a:off x="8734425" y="4501372"/>
            <a:ext cx="3457575" cy="19994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latin typeface="Arial" panose="020B0604020202020204" pitchFamily="34" charset="0"/>
                <a:cs typeface="Arial" panose="020B0604020202020204" pitchFamily="34" charset="0"/>
              </a:rPr>
              <a:t>Fig 1. </a:t>
            </a:r>
            <a:r>
              <a:rPr lang="en-US" sz="1400" dirty="0">
                <a:latin typeface="Arial" panose="020B0604020202020204" pitchFamily="34" charset="0"/>
                <a:cs typeface="Arial" panose="020B0604020202020204" pitchFamily="34" charset="0"/>
              </a:rPr>
              <a:t>Final pattern similarity metrics (indicated) for minimizations according to the error functions on the x-axis for both 4-6% and 8-12% initial perturbations. Each boxplot corresponds to the 10 materials used for testing. The three error functions resulting in the lowest value for each metric is colored according to the legend.</a:t>
            </a:r>
            <a:endParaRPr lang="en-US" sz="1400" b="1"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9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ell phone&#10;&#10;Description automatically generated">
            <a:extLst>
              <a:ext uri="{FF2B5EF4-FFF2-40B4-BE49-F238E27FC236}">
                <a16:creationId xmlns:a16="http://schemas.microsoft.com/office/drawing/2014/main" id="{8BE18392-7708-8C41-82FB-AEB389854C62}"/>
              </a:ext>
            </a:extLst>
          </p:cNvPr>
          <p:cNvPicPr>
            <a:picLocks noChangeAspect="1"/>
          </p:cNvPicPr>
          <p:nvPr/>
        </p:nvPicPr>
        <p:blipFill>
          <a:blip r:embed="rId2"/>
          <a:stretch>
            <a:fillRect/>
          </a:stretch>
        </p:blipFill>
        <p:spPr>
          <a:xfrm>
            <a:off x="123825" y="1324429"/>
            <a:ext cx="8805863" cy="5031921"/>
          </a:xfrm>
          <a:prstGeom prst="rect">
            <a:avLst/>
          </a:prstGeom>
        </p:spPr>
      </p:pic>
      <p:sp>
        <p:nvSpPr>
          <p:cNvPr id="2" name="Title 1">
            <a:extLst>
              <a:ext uri="{FF2B5EF4-FFF2-40B4-BE49-F238E27FC236}">
                <a16:creationId xmlns:a16="http://schemas.microsoft.com/office/drawing/2014/main" id="{EDDE72EF-D1F0-CB46-A556-44C6EFB05289}"/>
              </a:ext>
            </a:extLst>
          </p:cNvPr>
          <p:cNvSpPr>
            <a:spLocks noGrp="1"/>
          </p:cNvSpPr>
          <p:nvPr>
            <p:ph type="title"/>
          </p:nvPr>
        </p:nvSpPr>
        <p:spPr>
          <a:xfrm>
            <a:off x="0" y="1"/>
            <a:ext cx="10515600" cy="934400"/>
          </a:xfrm>
        </p:spPr>
        <p:txBody>
          <a:bodyPr/>
          <a:lstStyle/>
          <a:p>
            <a:r>
              <a:rPr lang="en-US" dirty="0">
                <a:latin typeface="Arial" panose="020B0604020202020204" pitchFamily="34" charset="0"/>
                <a:cs typeface="Arial" panose="020B0604020202020204" pitchFamily="34" charset="0"/>
              </a:rPr>
              <a:t>Testing results: pattern matching</a:t>
            </a:r>
          </a:p>
        </p:txBody>
      </p:sp>
      <p:sp>
        <p:nvSpPr>
          <p:cNvPr id="3" name="Date Placeholder 2">
            <a:extLst>
              <a:ext uri="{FF2B5EF4-FFF2-40B4-BE49-F238E27FC236}">
                <a16:creationId xmlns:a16="http://schemas.microsoft.com/office/drawing/2014/main" id="{F2A8CB9D-A96E-E748-826A-0B1FEDD9BEDC}"/>
              </a:ext>
            </a:extLst>
          </p:cNvPr>
          <p:cNvSpPr>
            <a:spLocks noGrp="1"/>
          </p:cNvSpPr>
          <p:nvPr>
            <p:ph type="dt" sz="half" idx="10"/>
          </p:nvPr>
        </p:nvSpPr>
        <p:spPr/>
        <p:txBody>
          <a:bodyPr/>
          <a:lstStyle/>
          <a:p>
            <a:fld id="{007CCBC5-7A48-4B4B-A793-97AE2C4227C2}" type="datetime1">
              <a:rPr lang="en-US" smtClean="0"/>
              <a:t>9/22/20</a:t>
            </a:fld>
            <a:endParaRPr lang="en-US"/>
          </a:p>
        </p:txBody>
      </p:sp>
      <p:sp>
        <p:nvSpPr>
          <p:cNvPr id="4" name="Slide Number Placeholder 3">
            <a:extLst>
              <a:ext uri="{FF2B5EF4-FFF2-40B4-BE49-F238E27FC236}">
                <a16:creationId xmlns:a16="http://schemas.microsoft.com/office/drawing/2014/main" id="{DD115BF9-0CE8-AF47-B325-9FDC55E29E24}"/>
              </a:ext>
            </a:extLst>
          </p:cNvPr>
          <p:cNvSpPr>
            <a:spLocks noGrp="1"/>
          </p:cNvSpPr>
          <p:nvPr>
            <p:ph type="sldNum" sz="quarter" idx="12"/>
          </p:nvPr>
        </p:nvSpPr>
        <p:spPr/>
        <p:txBody>
          <a:bodyPr/>
          <a:lstStyle/>
          <a:p>
            <a:fld id="{3726EC0A-CF79-DC4E-9ADE-5C6BB3F983E6}" type="slidenum">
              <a:rPr lang="en-US" smtClean="0"/>
              <a:t>4</a:t>
            </a:fld>
            <a:endParaRPr lang="en-US"/>
          </a:p>
        </p:txBody>
      </p:sp>
      <p:sp>
        <p:nvSpPr>
          <p:cNvPr id="15" name="Title 1">
            <a:extLst>
              <a:ext uri="{FF2B5EF4-FFF2-40B4-BE49-F238E27FC236}">
                <a16:creationId xmlns:a16="http://schemas.microsoft.com/office/drawing/2014/main" id="{1C35061C-EE8F-AA46-8BBB-D4BA01B06BE3}"/>
              </a:ext>
            </a:extLst>
          </p:cNvPr>
          <p:cNvSpPr txBox="1">
            <a:spLocks/>
          </p:cNvSpPr>
          <p:nvPr/>
        </p:nvSpPr>
        <p:spPr>
          <a:xfrm>
            <a:off x="7160807" y="4150534"/>
            <a:ext cx="5031193" cy="19994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latin typeface="Arial" panose="020B0604020202020204" pitchFamily="34" charset="0"/>
                <a:cs typeface="Arial" panose="020B0604020202020204" pitchFamily="34" charset="0"/>
              </a:rPr>
              <a:t>Fig 2. </a:t>
            </a:r>
            <a:r>
              <a:rPr lang="en-US" sz="1400" dirty="0">
                <a:latin typeface="Arial" panose="020B0604020202020204" pitchFamily="34" charset="0"/>
                <a:cs typeface="Arial" panose="020B0604020202020204" pitchFamily="34" charset="0"/>
              </a:rPr>
              <a:t>The average percent error across (</a:t>
            </a:r>
            <a:r>
              <a:rPr lang="en-US" sz="1400" dirty="0" err="1">
                <a:latin typeface="Arial" panose="020B0604020202020204" pitchFamily="34" charset="0"/>
                <a:cs typeface="Arial" panose="020B0604020202020204" pitchFamily="34" charset="0"/>
              </a:rPr>
              <a:t>a,b,c</a:t>
            </a:r>
            <a:r>
              <a:rPr lang="en-US" sz="1400" dirty="0">
                <a:latin typeface="Arial" panose="020B0604020202020204" pitchFamily="34" charset="0"/>
                <a:cs typeface="Arial" panose="020B0604020202020204" pitchFamily="34" charset="0"/>
              </a:rPr>
              <a:t>) for each MOF and each error function for both 4-6 and 8-12% initial perturbations (indicated). </a:t>
            </a:r>
            <a:endParaRPr lang="en-US" sz="1400" b="1"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396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72EF-D1F0-CB46-A556-44C6EFB05289}"/>
              </a:ext>
            </a:extLst>
          </p:cNvPr>
          <p:cNvSpPr>
            <a:spLocks noGrp="1"/>
          </p:cNvSpPr>
          <p:nvPr>
            <p:ph type="title"/>
          </p:nvPr>
        </p:nvSpPr>
        <p:spPr>
          <a:xfrm>
            <a:off x="0" y="1"/>
            <a:ext cx="10515600" cy="934400"/>
          </a:xfrm>
        </p:spPr>
        <p:txBody>
          <a:bodyPr/>
          <a:lstStyle/>
          <a:p>
            <a:r>
              <a:rPr lang="en-US" dirty="0">
                <a:latin typeface="Arial" panose="020B0604020202020204" pitchFamily="34" charset="0"/>
                <a:cs typeface="Arial" panose="020B0604020202020204" pitchFamily="34" charset="0"/>
              </a:rPr>
              <a:t>Brief Analysis</a:t>
            </a:r>
          </a:p>
        </p:txBody>
      </p:sp>
      <p:sp>
        <p:nvSpPr>
          <p:cNvPr id="3" name="Date Placeholder 2">
            <a:extLst>
              <a:ext uri="{FF2B5EF4-FFF2-40B4-BE49-F238E27FC236}">
                <a16:creationId xmlns:a16="http://schemas.microsoft.com/office/drawing/2014/main" id="{F2A8CB9D-A96E-E748-826A-0B1FEDD9BEDC}"/>
              </a:ext>
            </a:extLst>
          </p:cNvPr>
          <p:cNvSpPr>
            <a:spLocks noGrp="1"/>
          </p:cNvSpPr>
          <p:nvPr>
            <p:ph type="dt" sz="half" idx="10"/>
          </p:nvPr>
        </p:nvSpPr>
        <p:spPr/>
        <p:txBody>
          <a:bodyPr/>
          <a:lstStyle/>
          <a:p>
            <a:fld id="{007CCBC5-7A48-4B4B-A793-97AE2C4227C2}" type="datetime1">
              <a:rPr lang="en-US" smtClean="0"/>
              <a:t>9/22/20</a:t>
            </a:fld>
            <a:endParaRPr lang="en-US"/>
          </a:p>
        </p:txBody>
      </p:sp>
      <p:sp>
        <p:nvSpPr>
          <p:cNvPr id="4" name="Slide Number Placeholder 3">
            <a:extLst>
              <a:ext uri="{FF2B5EF4-FFF2-40B4-BE49-F238E27FC236}">
                <a16:creationId xmlns:a16="http://schemas.microsoft.com/office/drawing/2014/main" id="{DD115BF9-0CE8-AF47-B325-9FDC55E29E24}"/>
              </a:ext>
            </a:extLst>
          </p:cNvPr>
          <p:cNvSpPr>
            <a:spLocks noGrp="1"/>
          </p:cNvSpPr>
          <p:nvPr>
            <p:ph type="sldNum" sz="quarter" idx="12"/>
          </p:nvPr>
        </p:nvSpPr>
        <p:spPr/>
        <p:txBody>
          <a:bodyPr/>
          <a:lstStyle/>
          <a:p>
            <a:fld id="{3726EC0A-CF79-DC4E-9ADE-5C6BB3F983E6}" type="slidenum">
              <a:rPr lang="en-US" smtClean="0"/>
              <a:t>5</a:t>
            </a:fld>
            <a:endParaRPr lang="en-US"/>
          </a:p>
        </p:txBody>
      </p:sp>
      <p:sp>
        <p:nvSpPr>
          <p:cNvPr id="5" name="Title 1">
            <a:extLst>
              <a:ext uri="{FF2B5EF4-FFF2-40B4-BE49-F238E27FC236}">
                <a16:creationId xmlns:a16="http://schemas.microsoft.com/office/drawing/2014/main" id="{74C4C511-D6E2-C24B-8A8D-1F12CBAFC110}"/>
              </a:ext>
            </a:extLst>
          </p:cNvPr>
          <p:cNvSpPr txBox="1">
            <a:spLocks/>
          </p:cNvSpPr>
          <p:nvPr/>
        </p:nvSpPr>
        <p:spPr>
          <a:xfrm>
            <a:off x="0" y="745374"/>
            <a:ext cx="12192000" cy="4340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latin typeface="Arial" panose="020B0604020202020204" pitchFamily="34" charset="0"/>
                <a:cs typeface="Arial" panose="020B0604020202020204" pitchFamily="34" charset="0"/>
              </a:rPr>
              <a:t>Fig. 1</a:t>
            </a:r>
            <a:r>
              <a:rPr lang="en-US" sz="1400" dirty="0">
                <a:latin typeface="Arial" panose="020B0604020202020204" pitchFamily="34" charset="0"/>
                <a:cs typeface="Arial" panose="020B0604020202020204" pitchFamily="34" charset="0"/>
              </a:rPr>
              <a:t> indicates that Euclidean distance results in the best pattern matching according to MAE, MSE, and PS similarity, even when directly minimizing MAE, MSE or PS similarity. Further, convergence was achieved more quickly using Euclidean distance as the error metric than other high-performing metrics. All error functions produced adequate matching except for Chebyshev distance, Clark similarity, and divergence.</a:t>
            </a:r>
          </a:p>
          <a:p>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Fig. 2</a:t>
            </a:r>
            <a:r>
              <a:rPr lang="en-US" sz="1400" dirty="0">
                <a:latin typeface="Arial" panose="020B0604020202020204" pitchFamily="34" charset="0"/>
                <a:cs typeface="Arial" panose="020B0604020202020204" pitchFamily="34" charset="0"/>
              </a:rPr>
              <a:t> shows that no single error metric resulted in perfect matching of the lattice parameters for every material with an 8-12% initial perturbation. The materials that tended have worse final matching (MgMOF-74, MOF-70, and Ni-DOBDC) have much shorter c-vectors (~6.0 </a:t>
            </a:r>
            <a:r>
              <a:rPr lang="en-US" sz="1400" dirty="0" err="1">
                <a:latin typeface="Arial" panose="020B0604020202020204" pitchFamily="34" charset="0"/>
                <a:cs typeface="Arial" panose="020B0604020202020204" pitchFamily="34" charset="0"/>
              </a:rPr>
              <a:t>Å</a:t>
            </a:r>
            <a:r>
              <a:rPr lang="en-US" sz="1400" dirty="0">
                <a:latin typeface="Arial" panose="020B0604020202020204" pitchFamily="34" charset="0"/>
                <a:cs typeface="Arial" panose="020B0604020202020204" pitchFamily="34" charset="0"/>
              </a:rPr>
              <a:t>) than a or b vectors (~25 </a:t>
            </a:r>
            <a:r>
              <a:rPr lang="en-US" sz="1400" dirty="0" err="1">
                <a:latin typeface="Arial" panose="020B0604020202020204" pitchFamily="34" charset="0"/>
                <a:cs typeface="Arial" panose="020B0604020202020204" pitchFamily="34" charset="0"/>
              </a:rPr>
              <a:t>Å</a:t>
            </a:r>
            <a:r>
              <a:rPr lang="en-US" sz="1400" dirty="0">
                <a:latin typeface="Arial" panose="020B0604020202020204" pitchFamily="34" charset="0"/>
                <a:cs typeface="Arial" panose="020B0604020202020204" pitchFamily="34" charset="0"/>
              </a:rPr>
              <a:t>), meaning that peaks from reflections with large components in the ab-plane tended to be much less intense than early peaks. Thus, even though high similarity was achieved between the initial and matched XRD patterns for all error functions, the error in the c-vector length was often relatively large. Nonetheless, for every material near-perfect matching was achieved using </a:t>
            </a:r>
            <a:r>
              <a:rPr lang="en-US" sz="1400" i="1" dirty="0">
                <a:latin typeface="Arial" panose="020B0604020202020204" pitchFamily="34" charset="0"/>
                <a:cs typeface="Arial" panose="020B0604020202020204" pitchFamily="34" charset="0"/>
              </a:rPr>
              <a:t>some </a:t>
            </a:r>
            <a:r>
              <a:rPr lang="en-US" sz="1400" dirty="0">
                <a:latin typeface="Arial" panose="020B0604020202020204" pitchFamily="34" charset="0"/>
                <a:cs typeface="Arial" panose="020B0604020202020204" pitchFamily="34" charset="0"/>
              </a:rPr>
              <a:t>error metric.  The lowest error (on average) in unit cell parameters for 4-6% initial perturbations was achieved using PS similarity (median 0.079%), followed closely by city block distance (0.090%), MAE (0.102%), MSE (0.197%), and Euclidean/squared Euclidean distance (both 0.200%). The lowest error (on average) in unit cell parameters for 8-12% initial perturbations using city block distance (median 0.114%) followed by MAE (0.170%) and Euclidean distance (0.180%). </a:t>
            </a:r>
          </a:p>
          <a:p>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These results indicate that different error functions can yield results of similar (high) quality. However, PS similarity is likely to give the best unit cell parameter matching when near the ”correct” parameters (4-6% away). Given that this can be difficult to assess </a:t>
            </a:r>
            <a:r>
              <a:rPr lang="en-US" sz="1400" i="1" dirty="0">
                <a:latin typeface="Arial" panose="020B0604020202020204" pitchFamily="34" charset="0"/>
                <a:cs typeface="Arial" panose="020B0604020202020204" pitchFamily="34" charset="0"/>
              </a:rPr>
              <a:t>a priori </a:t>
            </a:r>
            <a:r>
              <a:rPr lang="en-US" sz="1400" dirty="0">
                <a:latin typeface="Arial" panose="020B0604020202020204" pitchFamily="34" charset="0"/>
                <a:cs typeface="Arial" panose="020B0604020202020204" pitchFamily="34" charset="0"/>
              </a:rPr>
              <a:t> city block distance is likely the “safest” error metric as good matching between both unit cell parameters and XRD patterns was obtained for both 4-6 and 8-12% initial perturbations using city block distance. Other good choices are Euclidean distance, squared Euclidean distance, and MAE. Chebyshev distance, Clark similarity, and divergence should be avoided. Although divergence may be appropriate for an initial optimization as optimizations using divergence tended to converge much faster than optimizations using other error metrics (while maintaining reasonable matching quality, unlike Clark similarity). </a:t>
            </a: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3609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847</Words>
  <Application>Microsoft Macintosh PowerPoint</Application>
  <PresentationFormat>Widescreen</PresentationFormat>
  <Paragraphs>54</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Cambria Math</vt:lpstr>
      <vt:lpstr>Office Theme</vt:lpstr>
      <vt:lpstr>XRD matching validation</vt:lpstr>
      <vt:lpstr>Testing procedure</vt:lpstr>
      <vt:lpstr>Testing results: pattern matching</vt:lpstr>
      <vt:lpstr>Testing results: pattern matching</vt:lpstr>
      <vt:lpstr>Brief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XRD_matching validation</dc:title>
  <dc:creator>Ryther Minshull Anderson</dc:creator>
  <cp:lastModifiedBy>Ryther Minshull Anderson</cp:lastModifiedBy>
  <cp:revision>17</cp:revision>
  <dcterms:created xsi:type="dcterms:W3CDTF">2020-09-22T20:44:44Z</dcterms:created>
  <dcterms:modified xsi:type="dcterms:W3CDTF">2020-09-22T21:57:27Z</dcterms:modified>
</cp:coreProperties>
</file>